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modernComment_106_8AF6F023.xml" ContentType="application/vnd.ms-powerpoint.comments+xml"/>
  <Override PartName="/ppt/comments/modernComment_107_F2B44262.xml" ContentType="application/vnd.ms-powerpoint.comments+xml"/>
  <Override PartName="/ppt/comments/modernComment_114_AF7EFA6B.xml" ContentType="application/vnd.ms-powerpoint.comments+xml"/>
  <Override PartName="/ppt/comments/modernComment_115_7AB9EF9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9" r:id="rId2"/>
    <p:sldId id="283" r:id="rId3"/>
    <p:sldId id="284" r:id="rId4"/>
    <p:sldId id="256" r:id="rId5"/>
    <p:sldId id="257" r:id="rId6"/>
    <p:sldId id="258" r:id="rId7"/>
    <p:sldId id="262" r:id="rId8"/>
    <p:sldId id="263" r:id="rId9"/>
    <p:sldId id="264" r:id="rId10"/>
    <p:sldId id="261" r:id="rId11"/>
    <p:sldId id="268" r:id="rId12"/>
    <p:sldId id="269" r:id="rId13"/>
    <p:sldId id="260" r:id="rId14"/>
    <p:sldId id="265" r:id="rId15"/>
    <p:sldId id="282" r:id="rId16"/>
    <p:sldId id="272" r:id="rId17"/>
    <p:sldId id="273" r:id="rId18"/>
    <p:sldId id="266" r:id="rId19"/>
    <p:sldId id="274" r:id="rId20"/>
    <p:sldId id="275" r:id="rId21"/>
    <p:sldId id="276" r:id="rId22"/>
    <p:sldId id="267" r:id="rId23"/>
    <p:sldId id="277" r:id="rId24"/>
    <p:sldId id="278" r:id="rId25"/>
    <p:sldId id="279" r:id="rId26"/>
    <p:sldId id="280" r:id="rId27"/>
    <p:sldId id="281" r:id="rId28"/>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84F7388-7056-0A62-B7C1-27B94238FDEA}" name="髙橋 楓" initials="髙楓" userId="1272006c33429f3f"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3568A-695E-4AAD-86A0-565D78C4EE88}" v="1441" dt="2023-02-07T12:56:23.733"/>
    <p1510:client id="{4F7393DD-AC35-4F5C-AD04-B79DF8BD1068}" v="166" dt="2023-02-09T07:41:53.706"/>
    <p1510:client id="{93CBD6FB-772A-4F81-B6F1-2F5FBA9C53E0}" v="4" dt="2023-02-09T06:41:14.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8/10/relationships/authors" Targe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omments/modernComment_106_8AF6F023.xml><?xml version="1.0" encoding="utf-8"?>
<p188:cmLst xmlns:a="http://schemas.openxmlformats.org/drawingml/2006/main" xmlns:r="http://schemas.openxmlformats.org/officeDocument/2006/relationships" xmlns:p188="http://schemas.microsoft.com/office/powerpoint/2018/8/main">
  <p188:cm id="{CAFDD3FA-AF63-4945-A2C9-3BB5F446DE6C}" authorId="{984F7388-7056-0A62-B7C1-27B94238FDEA}" created="2023-02-07T10:07:48.662">
    <pc:sldMkLst xmlns:pc="http://schemas.microsoft.com/office/powerpoint/2013/main/command">
      <pc:docMk/>
      <pc:sldMk cId="2331439139" sldId="262"/>
    </pc:sldMkLst>
    <p188:txBody>
      <a:bodyPr/>
      <a:lstStyle/>
      <a:p>
        <a:r>
          <a:rPr lang="ja-JP" altLang="en-US"/>
          <a:t>あいまい？</a:t>
        </a:r>
      </a:p>
    </p188:txBody>
  </p188:cm>
  <p188:cm id="{2F9A8F57-5C46-481F-9EAD-0054B6EA5523}" authorId="{984F7388-7056-0A62-B7C1-27B94238FDEA}" created="2023-02-07T10:10:34.275">
    <pc:sldMkLst xmlns:pc="http://schemas.microsoft.com/office/powerpoint/2013/main/command">
      <pc:docMk/>
      <pc:sldMk cId="2331439139" sldId="262"/>
    </pc:sldMkLst>
    <p188:txBody>
      <a:bodyPr/>
      <a:lstStyle/>
      <a:p>
        <a:r>
          <a:rPr lang="ja-JP" altLang="en-US"/>
          <a:t>RPG風のステータス表示にしても面白いかもしれない</a:t>
        </a:r>
      </a:p>
    </p188:txBody>
  </p188:cm>
</p188:cmLst>
</file>

<file path=ppt/comments/modernComment_107_F2B44262.xml><?xml version="1.0" encoding="utf-8"?>
<p188:cmLst xmlns:a="http://schemas.openxmlformats.org/drawingml/2006/main" xmlns:r="http://schemas.openxmlformats.org/officeDocument/2006/relationships" xmlns:p188="http://schemas.microsoft.com/office/powerpoint/2018/8/main">
  <p188:cm id="{99C81EF0-B2FB-4187-8F50-4B6286BA14DC}" authorId="{984F7388-7056-0A62-B7C1-27B94238FDEA}" created="2023-02-07T10:08:17.475">
    <pc:sldMkLst xmlns:pc="http://schemas.microsoft.com/office/powerpoint/2013/main/command">
      <pc:docMk/>
      <pc:sldMk cId="4071899746" sldId="263"/>
    </pc:sldMkLst>
    <p188:txBody>
      <a:bodyPr/>
      <a:lstStyle/>
      <a:p>
        <a:r>
          <a:rPr lang="ja-JP" altLang="en-US"/>
          <a:t>設計時に気をつけるべきことを整理→1,2,3,4は飛躍している？</a:t>
        </a:r>
      </a:p>
    </p188:txBody>
  </p188:cm>
  <p188:cm id="{B28D4A34-5BC8-43D6-80C2-AA0EB41C473C}" authorId="{984F7388-7056-0A62-B7C1-27B94238FDEA}" created="2023-02-07T10:08:35.960">
    <pc:sldMkLst xmlns:pc="http://schemas.microsoft.com/office/powerpoint/2013/main/command">
      <pc:docMk/>
      <pc:sldMk cId="4071899746" sldId="263"/>
    </pc:sldMkLst>
    <p188:txBody>
      <a:bodyPr/>
      <a:lstStyle/>
      <a:p>
        <a:r>
          <a:rPr lang="ja-JP" altLang="en-US"/>
          <a:t>可用性監視の方法に種類があるのか？</a:t>
        </a:r>
      </a:p>
    </p188:txBody>
  </p188:cm>
  <p188:cm id="{0228B2D1-6C0A-4DF0-A894-16FC5AA44578}" authorId="{984F7388-7056-0A62-B7C1-27B94238FDEA}" created="2023-02-07T10:09:09.554">
    <pc:sldMkLst xmlns:pc="http://schemas.microsoft.com/office/powerpoint/2013/main/command">
      <pc:docMk/>
      <pc:sldMk cId="4071899746" sldId="263"/>
    </pc:sldMkLst>
    <p188:txBody>
      <a:bodyPr/>
      <a:lstStyle/>
      <a:p>
        <a:r>
          <a:rPr lang="ja-JP" altLang="en-US"/>
          <a:t>可用性は監視方法の比較ではなく、Scale Setを組む上でのノウハウとかにするか？</a:t>
        </a:r>
      </a:p>
    </p188:txBody>
  </p188:cm>
  <p188:cm id="{3BDCE83B-4973-4ABF-90A2-FD20D6095420}" authorId="{984F7388-7056-0A62-B7C1-27B94238FDEA}" created="2023-02-07T11:21:08.603">
    <pc:sldMkLst xmlns:pc="http://schemas.microsoft.com/office/powerpoint/2013/main/command">
      <pc:docMk/>
      <pc:sldMk cId="4071899746" sldId="263"/>
    </pc:sldMkLst>
    <p188:txBody>
      <a:bodyPr/>
      <a:lstStyle/>
      <a:p>
        <a:r>
          <a:rPr lang="ja-JP" altLang="en-US"/>
          <a:t>元の目標
1.移行時のノウハウ整理
2.DWHに展開
3.自担当に展開</a:t>
        </a:r>
      </a:p>
    </p188:txBody>
  </p188:cm>
</p188:cmLst>
</file>

<file path=ppt/comments/modernComment_114_AF7EFA6B.xml><?xml version="1.0" encoding="utf-8"?>
<p188:cmLst xmlns:a="http://schemas.openxmlformats.org/drawingml/2006/main" xmlns:r="http://schemas.openxmlformats.org/officeDocument/2006/relationships" xmlns:p188="http://schemas.microsoft.com/office/powerpoint/2018/8/main">
  <p188:cm id="{E128E521-EC4D-4C15-9789-6CB8F4784FF1}" authorId="{984F7388-7056-0A62-B7C1-27B94238FDEA}" created="2023-02-07T10:41:10.584">
    <pc:sldMkLst xmlns:pc="http://schemas.microsoft.com/office/powerpoint/2013/main/command">
      <pc:docMk/>
      <pc:sldMk cId="2944334443" sldId="276"/>
    </pc:sldMkLst>
    <p188:txBody>
      <a:bodyPr/>
      <a:lstStyle/>
      <a:p>
        <a:r>
          <a:rPr lang="ja-JP" altLang="en-US"/>
          <a:t>手順だけではなく、通信の詳細等も。Application Insightsの可用性監視における通信の詳細等。</a:t>
        </a:r>
      </a:p>
    </p188:txBody>
  </p188:cm>
</p188:cmLst>
</file>

<file path=ppt/comments/modernComment_115_7AB9EF92.xml><?xml version="1.0" encoding="utf-8"?>
<p188:cmLst xmlns:a="http://schemas.openxmlformats.org/drawingml/2006/main" xmlns:r="http://schemas.openxmlformats.org/officeDocument/2006/relationships" xmlns:p188="http://schemas.microsoft.com/office/powerpoint/2018/8/main">
  <p188:cm id="{EAB35526-CA48-4BD2-BE7D-54E466529AE3}" authorId="{984F7388-7056-0A62-B7C1-27B94238FDEA}" created="2023-02-07T10:41:10.584">
    <pc:sldMkLst xmlns:pc="http://schemas.microsoft.com/office/powerpoint/2013/main/command">
      <pc:docMk/>
      <pc:sldMk cId="2944334443" sldId="276"/>
    </pc:sldMkLst>
    <p188:txBody>
      <a:bodyPr/>
      <a:lstStyle/>
      <a:p>
        <a:r>
          <a:rPr lang="ja-JP" altLang="en-US"/>
          <a:t>手順だけではなく、通信の詳細等も。</a:t>
        </a:r>
      </a:p>
    </p188:txBody>
  </p188:cm>
</p188: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2/13/2023</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317950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29458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9351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25792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67872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431529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42831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0727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88715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89073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2/13/2023</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030905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dirty="0">
                <a:solidFill>
                  <a:schemeClr val="tx1">
                    <a:lumMod val="65000"/>
                    <a:lumOff val="35000"/>
                  </a:schemeClr>
                </a:solidFill>
                <a:latin typeface="AvenirNext LT Pro Medium" panose="020B0504020202020204" pitchFamily="34" charset="0"/>
              </a:rPr>
              <a:t> </a:t>
            </a: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lIns="109728" tIns="109728" rIns="109728" bIns="91440"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lIns="109728" tIns="109728" rIns="109728"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lIns="109728" tIns="109728" rIns="109728" bIns="91440" anchor="ctr"/>
          <a:lstStyle>
            <a:lvl1pPr algn="l">
              <a:defRPr lang="en-US" sz="900" kern="1200" cap="all" spc="1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2/13/2023</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lIns="109728" tIns="109728" rIns="109728" bIns="91440" anchor="ctr"/>
          <a:lstStyle>
            <a:lvl1pPr algn="ctr">
              <a:defRPr lang="en-US" sz="900" kern="1200" cap="none" spc="1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lIns="109728" tIns="109728" rIns="109728" bIns="9144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54116726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5000"/>
        </a:lnSpc>
        <a:spcBef>
          <a:spcPct val="0"/>
        </a:spcBef>
        <a:buNone/>
        <a:defRPr sz="4400" kern="1200" spc="150">
          <a:solidFill>
            <a:schemeClr val="tx2"/>
          </a:solidFill>
          <a:latin typeface="+mj-lt"/>
          <a:ea typeface="+mj-ea"/>
          <a:cs typeface="+mj-cs"/>
        </a:defRPr>
      </a:lvl1pPr>
    </p:titleStyle>
    <p:bodyStyle>
      <a:lvl1pPr marL="228600" indent="-228600" algn="l" defTabSz="914400" rtl="0" eaLnBrk="1" latinLnBrk="0" hangingPunct="1">
        <a:lnSpc>
          <a:spcPct val="114000"/>
        </a:lnSpc>
        <a:spcBef>
          <a:spcPts val="1000"/>
        </a:spcBef>
        <a:buClr>
          <a:schemeClr val="accent5"/>
        </a:buClr>
        <a:buFont typeface="Avenir Next LT Pro" panose="020B0504020202020204" pitchFamily="34" charset="0"/>
        <a:buChar char="+"/>
        <a:defRPr sz="2800" kern="1200" spc="100">
          <a:solidFill>
            <a:schemeClr val="tx2"/>
          </a:solidFill>
          <a:latin typeface="+mn-lt"/>
          <a:ea typeface="+mn-ea"/>
          <a:cs typeface="+mn-cs"/>
        </a:defRPr>
      </a:lvl1pPr>
      <a:lvl2pPr marL="6858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2400" kern="1200" spc="100">
          <a:solidFill>
            <a:schemeClr val="tx2"/>
          </a:solidFill>
          <a:latin typeface="+mn-lt"/>
          <a:ea typeface="+mn-ea"/>
          <a:cs typeface="+mn-cs"/>
        </a:defRPr>
      </a:lvl2pPr>
      <a:lvl3pPr marL="11430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2000" kern="1200" spc="100">
          <a:solidFill>
            <a:schemeClr val="tx2"/>
          </a:solidFill>
          <a:latin typeface="+mn-lt"/>
          <a:ea typeface="+mn-ea"/>
          <a:cs typeface="+mn-cs"/>
        </a:defRPr>
      </a:lvl3pPr>
      <a:lvl4pPr marL="16002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1800" kern="1200" spc="100">
          <a:solidFill>
            <a:schemeClr val="tx2"/>
          </a:solidFill>
          <a:latin typeface="+mn-lt"/>
          <a:ea typeface="+mn-ea"/>
          <a:cs typeface="+mn-cs"/>
        </a:defRPr>
      </a:lvl4pPr>
      <a:lvl5pPr marL="20574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18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microsoft.com/office/2018/10/relationships/comments" Target="../comments/modernComment_114_AF7EFA6B.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microsoft.com/office/2018/10/relationships/comments" Target="../comments/modernComment_115_7AB9EF9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microsoft.com/office/2018/10/relationships/comments" Target="../comments/modernComment_106_8AF6F02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microsoft.com/office/2018/10/relationships/comments" Target="../comments/modernComment_107_F2B4426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43497-79C5-BC1E-ED49-BBB0B8D9BF8C}"/>
              </a:ext>
            </a:extLst>
          </p:cNvPr>
          <p:cNvSpPr>
            <a:spLocks noGrp="1"/>
          </p:cNvSpPr>
          <p:nvPr>
            <p:ph type="title"/>
          </p:nvPr>
        </p:nvSpPr>
        <p:spPr/>
        <p:txBody>
          <a:bodyPr/>
          <a:lstStyle/>
          <a:p>
            <a:r>
              <a:rPr lang="ja-JP" altLang="en-US">
                <a:ea typeface="Meiryo"/>
              </a:rPr>
              <a:t>Tips</a:t>
            </a:r>
            <a:endParaRPr kumimoji="1" lang="ja-JP" altLang="en-US"/>
          </a:p>
        </p:txBody>
      </p:sp>
      <p:sp>
        <p:nvSpPr>
          <p:cNvPr id="3" name="コンテンツ プレースホルダー 2">
            <a:extLst>
              <a:ext uri="{FF2B5EF4-FFF2-40B4-BE49-F238E27FC236}">
                <a16:creationId xmlns:a16="http://schemas.microsoft.com/office/drawing/2014/main" id="{B5D8DA85-FFA1-377D-F574-3ED7D57FB549}"/>
              </a:ext>
            </a:extLst>
          </p:cNvPr>
          <p:cNvSpPr>
            <a:spLocks noGrp="1"/>
          </p:cNvSpPr>
          <p:nvPr>
            <p:ph idx="1"/>
          </p:nvPr>
        </p:nvSpPr>
        <p:spPr/>
        <p:txBody>
          <a:bodyPr lIns="109728" tIns="109728" rIns="109728" bIns="91440" anchor="t"/>
          <a:lstStyle/>
          <a:p>
            <a:r>
              <a:rPr lang="ja-JP" altLang="en-US" sz="1400">
                <a:ea typeface="Meiryo"/>
              </a:rPr>
              <a:t>品管部？が出しているクラウド移行時に気をつけるべきことを見たい。</a:t>
            </a:r>
          </a:p>
          <a:p>
            <a:pPr>
              <a:lnSpc>
                <a:spcPct val="113999"/>
              </a:lnSpc>
            </a:pPr>
            <a:r>
              <a:rPr lang="ja-JP" altLang="en-US" sz="1400">
                <a:ea typeface="Meiryo"/>
              </a:rPr>
              <a:t>PowerApps優勝時の写真の入手と張さんへの許可取りをする。</a:t>
            </a:r>
          </a:p>
          <a:p>
            <a:pPr>
              <a:lnSpc>
                <a:spcPct val="113999"/>
              </a:lnSpc>
            </a:pPr>
            <a:endParaRPr lang="ja-JP" altLang="en-US" sz="1400" dirty="0">
              <a:ea typeface="Meiryo"/>
            </a:endParaRPr>
          </a:p>
        </p:txBody>
      </p:sp>
    </p:spTree>
    <p:extLst>
      <p:ext uri="{BB962C8B-B14F-4D97-AF65-F5344CB8AC3E}">
        <p14:creationId xmlns:p14="http://schemas.microsoft.com/office/powerpoint/2010/main" val="30486671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173F75-7791-C398-7990-3E0203715993}"/>
              </a:ext>
            </a:extLst>
          </p:cNvPr>
          <p:cNvSpPr>
            <a:spLocks noGrp="1"/>
          </p:cNvSpPr>
          <p:nvPr>
            <p:ph type="title"/>
          </p:nvPr>
        </p:nvSpPr>
        <p:spPr/>
        <p:txBody>
          <a:bodyPr/>
          <a:lstStyle/>
          <a:p>
            <a:r>
              <a:rPr lang="ja-JP">
                <a:ea typeface="Meiryo"/>
              </a:rPr>
              <a:t>構成図</a:t>
            </a:r>
            <a:endParaRPr lang="ja-JP" dirty="0">
              <a:ea typeface="Meiryo"/>
            </a:endParaRPr>
          </a:p>
        </p:txBody>
      </p:sp>
      <p:sp>
        <p:nvSpPr>
          <p:cNvPr id="5" name="正方形/長方形 4">
            <a:extLst>
              <a:ext uri="{FF2B5EF4-FFF2-40B4-BE49-F238E27FC236}">
                <a16:creationId xmlns:a16="http://schemas.microsoft.com/office/drawing/2014/main" id="{09735F14-05D3-D75F-4FA2-80B3E84F988E}"/>
              </a:ext>
            </a:extLst>
          </p:cNvPr>
          <p:cNvSpPr/>
          <p:nvPr/>
        </p:nvSpPr>
        <p:spPr>
          <a:xfrm>
            <a:off x="576144" y="2351049"/>
            <a:ext cx="2564782" cy="397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オンプレの構成図を貼る</a:t>
            </a:r>
            <a:endParaRPr lang="ja-JP" altLang="en-US" dirty="0">
              <a:ea typeface="Meiryo"/>
            </a:endParaRPr>
          </a:p>
        </p:txBody>
      </p:sp>
      <p:sp>
        <p:nvSpPr>
          <p:cNvPr id="6" name="正方形/長方形 5">
            <a:extLst>
              <a:ext uri="{FF2B5EF4-FFF2-40B4-BE49-F238E27FC236}">
                <a16:creationId xmlns:a16="http://schemas.microsoft.com/office/drawing/2014/main" id="{2F58D447-E42F-0094-DB8E-A38E8794F7C5}"/>
              </a:ext>
            </a:extLst>
          </p:cNvPr>
          <p:cNvSpPr/>
          <p:nvPr/>
        </p:nvSpPr>
        <p:spPr>
          <a:xfrm>
            <a:off x="3977266" y="2351049"/>
            <a:ext cx="2564782" cy="397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リフト後の構成図を貼る</a:t>
            </a:r>
            <a:endParaRPr lang="ja-JP" altLang="en-US" dirty="0">
              <a:ea typeface="Meiryo"/>
            </a:endParaRPr>
          </a:p>
        </p:txBody>
      </p:sp>
      <p:sp>
        <p:nvSpPr>
          <p:cNvPr id="7" name="正方形/長方形 6">
            <a:extLst>
              <a:ext uri="{FF2B5EF4-FFF2-40B4-BE49-F238E27FC236}">
                <a16:creationId xmlns:a16="http://schemas.microsoft.com/office/drawing/2014/main" id="{CF2355BD-779D-E942-29D4-171DD0968D33}"/>
              </a:ext>
            </a:extLst>
          </p:cNvPr>
          <p:cNvSpPr/>
          <p:nvPr/>
        </p:nvSpPr>
        <p:spPr>
          <a:xfrm>
            <a:off x="7694339" y="2351048"/>
            <a:ext cx="2564782" cy="397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シフト後の構成図を貼る</a:t>
            </a:r>
            <a:endParaRPr lang="ja-JP" altLang="en-US" dirty="0">
              <a:ea typeface="Meiryo"/>
            </a:endParaRPr>
          </a:p>
        </p:txBody>
      </p:sp>
      <p:sp>
        <p:nvSpPr>
          <p:cNvPr id="8" name="矢印: 下カーブ 7">
            <a:extLst>
              <a:ext uri="{FF2B5EF4-FFF2-40B4-BE49-F238E27FC236}">
                <a16:creationId xmlns:a16="http://schemas.microsoft.com/office/drawing/2014/main" id="{0A3AF8B6-ED56-1BB2-90AB-0A50257A6B7A}"/>
              </a:ext>
            </a:extLst>
          </p:cNvPr>
          <p:cNvSpPr/>
          <p:nvPr/>
        </p:nvSpPr>
        <p:spPr>
          <a:xfrm>
            <a:off x="2564781" y="1496121"/>
            <a:ext cx="2378926" cy="8084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0" name="矢印: 下カーブ 9">
            <a:extLst>
              <a:ext uri="{FF2B5EF4-FFF2-40B4-BE49-F238E27FC236}">
                <a16:creationId xmlns:a16="http://schemas.microsoft.com/office/drawing/2014/main" id="{A95CCE6E-A4E2-37E8-F641-056AB8F92815}"/>
              </a:ext>
            </a:extLst>
          </p:cNvPr>
          <p:cNvSpPr/>
          <p:nvPr/>
        </p:nvSpPr>
        <p:spPr>
          <a:xfrm>
            <a:off x="6179634" y="1496121"/>
            <a:ext cx="2378926" cy="8084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1" name="テキスト ボックス 10">
            <a:extLst>
              <a:ext uri="{FF2B5EF4-FFF2-40B4-BE49-F238E27FC236}">
                <a16:creationId xmlns:a16="http://schemas.microsoft.com/office/drawing/2014/main" id="{F4C18713-D741-190C-8D81-B2CFC39FDDB6}"/>
              </a:ext>
            </a:extLst>
          </p:cNvPr>
          <p:cNvSpPr txBox="1"/>
          <p:nvPr/>
        </p:nvSpPr>
        <p:spPr>
          <a:xfrm>
            <a:off x="3113049" y="1115121"/>
            <a:ext cx="194217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Meiryo"/>
              </a:rPr>
              <a:t>1:リフト</a:t>
            </a:r>
            <a:endParaRPr lang="ja-JP" altLang="en-US"/>
          </a:p>
        </p:txBody>
      </p:sp>
      <p:sp>
        <p:nvSpPr>
          <p:cNvPr id="12" name="テキスト ボックス 11">
            <a:extLst>
              <a:ext uri="{FF2B5EF4-FFF2-40B4-BE49-F238E27FC236}">
                <a16:creationId xmlns:a16="http://schemas.microsoft.com/office/drawing/2014/main" id="{091EBD47-A20D-C3D3-1BF5-E33BFA5D9DBA}"/>
              </a:ext>
            </a:extLst>
          </p:cNvPr>
          <p:cNvSpPr txBox="1"/>
          <p:nvPr/>
        </p:nvSpPr>
        <p:spPr>
          <a:xfrm>
            <a:off x="6681439" y="1161584"/>
            <a:ext cx="194217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Meiryo"/>
              </a:rPr>
              <a:t>2:シフト</a:t>
            </a:r>
            <a:endParaRPr lang="ja-JP" altLang="en-US"/>
          </a:p>
        </p:txBody>
      </p:sp>
    </p:spTree>
    <p:extLst>
      <p:ext uri="{BB962C8B-B14F-4D97-AF65-F5344CB8AC3E}">
        <p14:creationId xmlns:p14="http://schemas.microsoft.com/office/powerpoint/2010/main" val="10016059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7D9AC-9011-CD51-9E96-332557F77889}"/>
              </a:ext>
            </a:extLst>
          </p:cNvPr>
          <p:cNvSpPr>
            <a:spLocks noGrp="1"/>
          </p:cNvSpPr>
          <p:nvPr>
            <p:ph type="title"/>
          </p:nvPr>
        </p:nvSpPr>
        <p:spPr/>
        <p:txBody>
          <a:bodyPr/>
          <a:lstStyle/>
          <a:p>
            <a:r>
              <a:rPr lang="ja-JP" altLang="en-US">
                <a:ea typeface="Meiryo"/>
              </a:rPr>
              <a:t>1:リフトにおけるノウハウ</a:t>
            </a:r>
            <a:endParaRPr kumimoji="1" lang="ja-JP" altLang="en-US"/>
          </a:p>
        </p:txBody>
      </p:sp>
      <p:sp>
        <p:nvSpPr>
          <p:cNvPr id="3" name="コンテンツ プレースホルダー 2">
            <a:extLst>
              <a:ext uri="{FF2B5EF4-FFF2-40B4-BE49-F238E27FC236}">
                <a16:creationId xmlns:a16="http://schemas.microsoft.com/office/drawing/2014/main" id="{4C70274E-55B6-4C40-98FB-812C41F0FA9F}"/>
              </a:ext>
            </a:extLst>
          </p:cNvPr>
          <p:cNvSpPr>
            <a:spLocks noGrp="1"/>
          </p:cNvSpPr>
          <p:nvPr>
            <p:ph idx="1"/>
          </p:nvPr>
        </p:nvSpPr>
        <p:spPr/>
        <p:txBody>
          <a:bodyPr lIns="109728" tIns="109728" rIns="109728" bIns="91440" anchor="t"/>
          <a:lstStyle/>
          <a:p>
            <a:r>
              <a:rPr lang="ja-JP">
                <a:ea typeface="Meiryo"/>
              </a:rPr>
              <a:t>☆自分ならではの気づき・ノウハウの共有</a:t>
            </a:r>
            <a:endParaRPr kumimoji="1" lang="ja-JP" altLang="en-US"/>
          </a:p>
        </p:txBody>
      </p:sp>
    </p:spTree>
    <p:extLst>
      <p:ext uri="{BB962C8B-B14F-4D97-AF65-F5344CB8AC3E}">
        <p14:creationId xmlns:p14="http://schemas.microsoft.com/office/powerpoint/2010/main" val="26050268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AC7D9AC-9011-CD51-9E96-332557F77889}"/>
              </a:ext>
            </a:extLst>
          </p:cNvPr>
          <p:cNvSpPr>
            <a:spLocks noGrp="1"/>
          </p:cNvSpPr>
          <p:nvPr>
            <p:ph type="title"/>
          </p:nvPr>
        </p:nvSpPr>
        <p:spPr/>
        <p:txBody>
          <a:bodyPr/>
          <a:lstStyle/>
          <a:p>
            <a:r>
              <a:rPr lang="ja-JP" altLang="en-US">
                <a:ea typeface="Meiryo"/>
              </a:rPr>
              <a:t>2:シフトにおけるノウハウ</a:t>
            </a:r>
            <a:endParaRPr kumimoji="1" lang="ja-JP" altLang="en-US"/>
          </a:p>
        </p:txBody>
      </p:sp>
      <p:sp>
        <p:nvSpPr>
          <p:cNvPr id="3" name="コンテンツ プレースホルダー 2">
            <a:extLst>
              <a:ext uri="{FF2B5EF4-FFF2-40B4-BE49-F238E27FC236}">
                <a16:creationId xmlns:a16="http://schemas.microsoft.com/office/drawing/2014/main" id="{4C70274E-55B6-4C40-98FB-812C41F0FA9F}"/>
              </a:ext>
            </a:extLst>
          </p:cNvPr>
          <p:cNvSpPr>
            <a:spLocks noGrp="1"/>
          </p:cNvSpPr>
          <p:nvPr>
            <p:ph idx="1"/>
          </p:nvPr>
        </p:nvSpPr>
        <p:spPr/>
        <p:txBody>
          <a:bodyPr lIns="109728" tIns="109728" rIns="109728" bIns="91440" anchor="t"/>
          <a:lstStyle/>
          <a:p>
            <a:r>
              <a:rPr lang="ja-JP">
                <a:ea typeface="Meiryo"/>
              </a:rPr>
              <a:t>☆自分ならではの気づき・ノウハウの共有</a:t>
            </a:r>
            <a:endParaRPr kumimoji="1" lang="ja-JP" altLang="en-US"/>
          </a:p>
        </p:txBody>
      </p:sp>
    </p:spTree>
    <p:extLst>
      <p:ext uri="{BB962C8B-B14F-4D97-AF65-F5344CB8AC3E}">
        <p14:creationId xmlns:p14="http://schemas.microsoft.com/office/powerpoint/2010/main" val="785597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5EE6E8C-189E-84B0-8ADA-A4D32BCB3D4E}"/>
              </a:ext>
            </a:extLst>
          </p:cNvPr>
          <p:cNvSpPr>
            <a:spLocks noGrp="1"/>
          </p:cNvSpPr>
          <p:nvPr>
            <p:ph type="title"/>
          </p:nvPr>
        </p:nvSpPr>
        <p:spPr/>
        <p:txBody>
          <a:bodyPr/>
          <a:lstStyle/>
          <a:p>
            <a:r>
              <a:rPr lang="ja-JP" altLang="en-US">
                <a:ea typeface="Meiryo"/>
              </a:rPr>
              <a:t>その他の活動</a:t>
            </a:r>
            <a:endParaRPr kumimoji="1" lang="ja-JP" altLang="en-US"/>
          </a:p>
        </p:txBody>
      </p:sp>
      <p:sp>
        <p:nvSpPr>
          <p:cNvPr id="3" name="コンテンツ プレースホルダー 2">
            <a:extLst>
              <a:ext uri="{FF2B5EF4-FFF2-40B4-BE49-F238E27FC236}">
                <a16:creationId xmlns:a16="http://schemas.microsoft.com/office/drawing/2014/main" id="{9893F8D9-3F20-9970-AD33-70F7E1DE3998}"/>
              </a:ext>
            </a:extLst>
          </p:cNvPr>
          <p:cNvSpPr>
            <a:spLocks noGrp="1"/>
          </p:cNvSpPr>
          <p:nvPr>
            <p:ph idx="1"/>
          </p:nvPr>
        </p:nvSpPr>
        <p:spPr/>
        <p:txBody>
          <a:bodyPr lIns="109728" tIns="109728" rIns="109728" bIns="91440" anchor="t"/>
          <a:lstStyle/>
          <a:p>
            <a:r>
              <a:rPr lang="ja-JP" altLang="en-US" sz="1600">
                <a:ea typeface="Meiryo"/>
              </a:rPr>
              <a:t>AZ-104取りました。</a:t>
            </a:r>
          </a:p>
          <a:p>
            <a:pPr>
              <a:lnSpc>
                <a:spcPct val="113999"/>
              </a:lnSpc>
            </a:pPr>
            <a:r>
              <a:rPr lang="ja-JP" altLang="en-US" sz="1600">
                <a:ea typeface="Meiryo"/>
              </a:rPr>
              <a:t>その他、塾で案内のあった研修に積極的に参加。</a:t>
            </a:r>
          </a:p>
          <a:p>
            <a:pPr>
              <a:lnSpc>
                <a:spcPct val="113999"/>
              </a:lnSpc>
            </a:pPr>
            <a:r>
              <a:rPr lang="ja-JP" altLang="en-US" sz="1600">
                <a:ea typeface="Meiryo"/>
              </a:rPr>
              <a:t>学んだことをQiitaで発信中。</a:t>
            </a:r>
            <a:endParaRPr lang="ja-JP" altLang="en-US" sz="1600" dirty="0">
              <a:ea typeface="Meiryo"/>
            </a:endParaRPr>
          </a:p>
          <a:p>
            <a:pPr>
              <a:lnSpc>
                <a:spcPct val="113999"/>
              </a:lnSpc>
            </a:pPr>
            <a:r>
              <a:rPr lang="ja-JP" altLang="en-US" sz="1600">
                <a:ea typeface="Meiryo"/>
              </a:rPr>
              <a:t>Power Platform dojoのハッカソンで優勝。アプリの本リリースに向けて頑張ってます。</a:t>
            </a:r>
          </a:p>
        </p:txBody>
      </p:sp>
      <p:pic>
        <p:nvPicPr>
          <p:cNvPr id="8" name="図 8" descr="アイコン&#10;&#10;説明は自動で生成されたものです">
            <a:extLst>
              <a:ext uri="{FF2B5EF4-FFF2-40B4-BE49-F238E27FC236}">
                <a16:creationId xmlns:a16="http://schemas.microsoft.com/office/drawing/2014/main" id="{0E365F90-8A33-5C1A-F748-EB21171A787C}"/>
              </a:ext>
            </a:extLst>
          </p:cNvPr>
          <p:cNvPicPr>
            <a:picLocks noChangeAspect="1"/>
          </p:cNvPicPr>
          <p:nvPr/>
        </p:nvPicPr>
        <p:blipFill>
          <a:blip r:embed="rId2"/>
          <a:stretch>
            <a:fillRect/>
          </a:stretch>
        </p:blipFill>
        <p:spPr>
          <a:xfrm>
            <a:off x="7019807" y="3703697"/>
            <a:ext cx="1200386" cy="1209793"/>
          </a:xfrm>
          <a:prstGeom prst="rect">
            <a:avLst/>
          </a:prstGeom>
        </p:spPr>
      </p:pic>
      <p:pic>
        <p:nvPicPr>
          <p:cNvPr id="9" name="図 9" descr="ロゴ&#10;&#10;説明は自動で生成されたものです">
            <a:extLst>
              <a:ext uri="{FF2B5EF4-FFF2-40B4-BE49-F238E27FC236}">
                <a16:creationId xmlns:a16="http://schemas.microsoft.com/office/drawing/2014/main" id="{606982E9-6D70-C97B-E1F3-E11031426800}"/>
              </a:ext>
            </a:extLst>
          </p:cNvPr>
          <p:cNvPicPr>
            <a:picLocks noChangeAspect="1"/>
          </p:cNvPicPr>
          <p:nvPr/>
        </p:nvPicPr>
        <p:blipFill>
          <a:blip r:embed="rId3"/>
          <a:stretch>
            <a:fillRect/>
          </a:stretch>
        </p:blipFill>
        <p:spPr>
          <a:xfrm>
            <a:off x="9286991" y="3703696"/>
            <a:ext cx="1200386" cy="1209793"/>
          </a:xfrm>
          <a:prstGeom prst="rect">
            <a:avLst/>
          </a:prstGeom>
        </p:spPr>
      </p:pic>
      <p:pic>
        <p:nvPicPr>
          <p:cNvPr id="12" name="図 12">
            <a:extLst>
              <a:ext uri="{FF2B5EF4-FFF2-40B4-BE49-F238E27FC236}">
                <a16:creationId xmlns:a16="http://schemas.microsoft.com/office/drawing/2014/main" id="{A714BA0F-E972-A577-7D16-0D71696174AF}"/>
              </a:ext>
            </a:extLst>
          </p:cNvPr>
          <p:cNvPicPr>
            <a:picLocks noChangeAspect="1"/>
          </p:cNvPicPr>
          <p:nvPr/>
        </p:nvPicPr>
        <p:blipFill>
          <a:blip r:embed="rId4"/>
          <a:stretch>
            <a:fillRect/>
          </a:stretch>
        </p:blipFill>
        <p:spPr>
          <a:xfrm>
            <a:off x="9286992" y="5335609"/>
            <a:ext cx="1811867" cy="1069226"/>
          </a:xfrm>
          <a:prstGeom prst="rect">
            <a:avLst/>
          </a:prstGeom>
        </p:spPr>
      </p:pic>
      <p:pic>
        <p:nvPicPr>
          <p:cNvPr id="13" name="図 13">
            <a:extLst>
              <a:ext uri="{FF2B5EF4-FFF2-40B4-BE49-F238E27FC236}">
                <a16:creationId xmlns:a16="http://schemas.microsoft.com/office/drawing/2014/main" id="{DD53727D-7865-6D06-BAAB-7928D3E7D566}"/>
              </a:ext>
            </a:extLst>
          </p:cNvPr>
          <p:cNvPicPr>
            <a:picLocks noChangeAspect="1"/>
          </p:cNvPicPr>
          <p:nvPr/>
        </p:nvPicPr>
        <p:blipFill>
          <a:blip r:embed="rId5"/>
          <a:stretch>
            <a:fillRect/>
          </a:stretch>
        </p:blipFill>
        <p:spPr>
          <a:xfrm>
            <a:off x="6248400" y="5334246"/>
            <a:ext cx="2743200" cy="1006102"/>
          </a:xfrm>
          <a:prstGeom prst="rect">
            <a:avLst/>
          </a:prstGeom>
        </p:spPr>
      </p:pic>
      <p:sp>
        <p:nvSpPr>
          <p:cNvPr id="15" name="正方形/長方形 14">
            <a:extLst>
              <a:ext uri="{FF2B5EF4-FFF2-40B4-BE49-F238E27FC236}">
                <a16:creationId xmlns:a16="http://schemas.microsoft.com/office/drawing/2014/main" id="{9E5222A8-81F0-34EE-1FEA-0041084E2125}"/>
              </a:ext>
            </a:extLst>
          </p:cNvPr>
          <p:cNvSpPr/>
          <p:nvPr/>
        </p:nvSpPr>
        <p:spPr>
          <a:xfrm>
            <a:off x="493199" y="3703994"/>
            <a:ext cx="5280539" cy="30990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開発したアプリの概要図を貼る</a:t>
            </a:r>
            <a:endParaRPr lang="ja-JP" altLang="en-US" dirty="0">
              <a:ea typeface="Meiryo"/>
            </a:endParaRPr>
          </a:p>
        </p:txBody>
      </p:sp>
      <p:pic>
        <p:nvPicPr>
          <p:cNvPr id="17" name="図 17" descr="グラフィカル ユーザー インターフェイス, テキスト, アプリケーション, メール&#10;&#10;説明は自動で生成されたものです">
            <a:extLst>
              <a:ext uri="{FF2B5EF4-FFF2-40B4-BE49-F238E27FC236}">
                <a16:creationId xmlns:a16="http://schemas.microsoft.com/office/drawing/2014/main" id="{AB313E6B-39CE-DD47-05D9-6C58ECE0E69F}"/>
              </a:ext>
            </a:extLst>
          </p:cNvPr>
          <p:cNvPicPr>
            <a:picLocks noChangeAspect="1"/>
          </p:cNvPicPr>
          <p:nvPr/>
        </p:nvPicPr>
        <p:blipFill>
          <a:blip r:embed="rId6"/>
          <a:stretch>
            <a:fillRect/>
          </a:stretch>
        </p:blipFill>
        <p:spPr>
          <a:xfrm>
            <a:off x="6278528" y="369233"/>
            <a:ext cx="5424668" cy="2395273"/>
          </a:xfrm>
          <a:prstGeom prst="rect">
            <a:avLst/>
          </a:prstGeom>
        </p:spPr>
      </p:pic>
    </p:spTree>
    <p:extLst>
      <p:ext uri="{BB962C8B-B14F-4D97-AF65-F5344CB8AC3E}">
        <p14:creationId xmlns:p14="http://schemas.microsoft.com/office/powerpoint/2010/main" val="3700414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19D932-575C-2467-B7DF-685C060C5FD8}"/>
              </a:ext>
            </a:extLst>
          </p:cNvPr>
          <p:cNvSpPr>
            <a:spLocks noGrp="1"/>
          </p:cNvSpPr>
          <p:nvPr>
            <p:ph type="title"/>
          </p:nvPr>
        </p:nvSpPr>
        <p:spPr>
          <a:xfrm>
            <a:off x="838200" y="2595369"/>
            <a:ext cx="10515600" cy="1325563"/>
          </a:xfrm>
        </p:spPr>
        <p:txBody>
          <a:bodyPr/>
          <a:lstStyle/>
          <a:p>
            <a:pPr>
              <a:lnSpc>
                <a:spcPct val="113999"/>
              </a:lnSpc>
              <a:spcBef>
                <a:spcPts val="1000"/>
              </a:spcBef>
            </a:pPr>
            <a:r>
              <a:rPr lang="en-US" altLang="ja-JP" dirty="0">
                <a:ea typeface="Meiryo"/>
              </a:rPr>
              <a:t>2</a:t>
            </a:r>
            <a:r>
              <a:rPr lang="ja-JP" dirty="0">
                <a:ea typeface="Meiryo"/>
              </a:rPr>
              <a:t>.</a:t>
            </a:r>
            <a:r>
              <a:rPr lang="en-US" altLang="ja-JP" dirty="0">
                <a:ea typeface="Meiryo"/>
              </a:rPr>
              <a:t>PaaS</a:t>
            </a:r>
            <a:r>
              <a:rPr lang="ja-JP" altLang="en-US">
                <a:ea typeface="Meiryo"/>
              </a:rPr>
              <a:t>と</a:t>
            </a:r>
            <a:r>
              <a:rPr lang="en-US" altLang="ja-JP" dirty="0">
                <a:ea typeface="Meiryo"/>
              </a:rPr>
              <a:t>IaaS</a:t>
            </a:r>
            <a:r>
              <a:rPr lang="ja-JP">
                <a:ea typeface="Meiryo"/>
              </a:rPr>
              <a:t>の</a:t>
            </a:r>
            <a:r>
              <a:rPr lang="ja-JP" altLang="en-US">
                <a:ea typeface="Meiryo"/>
              </a:rPr>
              <a:t>比較</a:t>
            </a:r>
            <a:endParaRPr lang="ja-JP" altLang="en-US">
              <a:ea typeface="+mj-lt"/>
              <a:cs typeface="+mj-lt"/>
            </a:endParaRPr>
          </a:p>
        </p:txBody>
      </p:sp>
    </p:spTree>
    <p:extLst>
      <p:ext uri="{BB962C8B-B14F-4D97-AF65-F5344CB8AC3E}">
        <p14:creationId xmlns:p14="http://schemas.microsoft.com/office/powerpoint/2010/main" val="20163894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4173F75-7791-C398-7990-3E0203715993}"/>
              </a:ext>
            </a:extLst>
          </p:cNvPr>
          <p:cNvSpPr>
            <a:spLocks noGrp="1"/>
          </p:cNvSpPr>
          <p:nvPr>
            <p:ph type="title"/>
          </p:nvPr>
        </p:nvSpPr>
        <p:spPr/>
        <p:txBody>
          <a:bodyPr/>
          <a:lstStyle/>
          <a:p>
            <a:r>
              <a:rPr lang="ja-JP">
                <a:ea typeface="Meiryo"/>
              </a:rPr>
              <a:t>構成図</a:t>
            </a:r>
            <a:endParaRPr lang="ja-JP" dirty="0">
              <a:ea typeface="Meiryo"/>
            </a:endParaRPr>
          </a:p>
        </p:txBody>
      </p:sp>
      <p:sp>
        <p:nvSpPr>
          <p:cNvPr id="5" name="正方形/長方形 4">
            <a:extLst>
              <a:ext uri="{FF2B5EF4-FFF2-40B4-BE49-F238E27FC236}">
                <a16:creationId xmlns:a16="http://schemas.microsoft.com/office/drawing/2014/main" id="{09735F14-05D3-D75F-4FA2-80B3E84F988E}"/>
              </a:ext>
            </a:extLst>
          </p:cNvPr>
          <p:cNvSpPr/>
          <p:nvPr/>
        </p:nvSpPr>
        <p:spPr>
          <a:xfrm>
            <a:off x="576144" y="2351049"/>
            <a:ext cx="2564782" cy="397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オンプレの構成図を貼る</a:t>
            </a:r>
            <a:endParaRPr lang="ja-JP" altLang="en-US" dirty="0">
              <a:ea typeface="Meiryo"/>
            </a:endParaRPr>
          </a:p>
        </p:txBody>
      </p:sp>
      <p:sp>
        <p:nvSpPr>
          <p:cNvPr id="6" name="正方形/長方形 5">
            <a:extLst>
              <a:ext uri="{FF2B5EF4-FFF2-40B4-BE49-F238E27FC236}">
                <a16:creationId xmlns:a16="http://schemas.microsoft.com/office/drawing/2014/main" id="{2F58D447-E42F-0094-DB8E-A38E8794F7C5}"/>
              </a:ext>
            </a:extLst>
          </p:cNvPr>
          <p:cNvSpPr/>
          <p:nvPr/>
        </p:nvSpPr>
        <p:spPr>
          <a:xfrm>
            <a:off x="3977266" y="2351049"/>
            <a:ext cx="2564782" cy="397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リフト後の構成図を貼る</a:t>
            </a:r>
            <a:endParaRPr lang="ja-JP" altLang="en-US" dirty="0">
              <a:ea typeface="Meiryo"/>
            </a:endParaRPr>
          </a:p>
        </p:txBody>
      </p:sp>
      <p:sp>
        <p:nvSpPr>
          <p:cNvPr id="7" name="正方形/長方形 6">
            <a:extLst>
              <a:ext uri="{FF2B5EF4-FFF2-40B4-BE49-F238E27FC236}">
                <a16:creationId xmlns:a16="http://schemas.microsoft.com/office/drawing/2014/main" id="{CF2355BD-779D-E942-29D4-171DD0968D33}"/>
              </a:ext>
            </a:extLst>
          </p:cNvPr>
          <p:cNvSpPr/>
          <p:nvPr/>
        </p:nvSpPr>
        <p:spPr>
          <a:xfrm>
            <a:off x="7694339" y="2351048"/>
            <a:ext cx="2564782" cy="39772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シフト後の構成図を貼る</a:t>
            </a:r>
            <a:endParaRPr lang="ja-JP" altLang="en-US" dirty="0">
              <a:ea typeface="Meiryo"/>
            </a:endParaRPr>
          </a:p>
        </p:txBody>
      </p:sp>
      <p:sp>
        <p:nvSpPr>
          <p:cNvPr id="8" name="矢印: 下カーブ 7">
            <a:extLst>
              <a:ext uri="{FF2B5EF4-FFF2-40B4-BE49-F238E27FC236}">
                <a16:creationId xmlns:a16="http://schemas.microsoft.com/office/drawing/2014/main" id="{0A3AF8B6-ED56-1BB2-90AB-0A50257A6B7A}"/>
              </a:ext>
            </a:extLst>
          </p:cNvPr>
          <p:cNvSpPr/>
          <p:nvPr/>
        </p:nvSpPr>
        <p:spPr>
          <a:xfrm>
            <a:off x="2564781" y="1496121"/>
            <a:ext cx="2378926" cy="8084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0" name="矢印: 下カーブ 9">
            <a:extLst>
              <a:ext uri="{FF2B5EF4-FFF2-40B4-BE49-F238E27FC236}">
                <a16:creationId xmlns:a16="http://schemas.microsoft.com/office/drawing/2014/main" id="{A95CCE6E-A4E2-37E8-F641-056AB8F92815}"/>
              </a:ext>
            </a:extLst>
          </p:cNvPr>
          <p:cNvSpPr/>
          <p:nvPr/>
        </p:nvSpPr>
        <p:spPr>
          <a:xfrm>
            <a:off x="6179634" y="1496121"/>
            <a:ext cx="2378926" cy="80846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solidFill>
                <a:schemeClr val="tx1"/>
              </a:solidFill>
            </a:endParaRPr>
          </a:p>
        </p:txBody>
      </p:sp>
      <p:sp>
        <p:nvSpPr>
          <p:cNvPr id="11" name="テキスト ボックス 10">
            <a:extLst>
              <a:ext uri="{FF2B5EF4-FFF2-40B4-BE49-F238E27FC236}">
                <a16:creationId xmlns:a16="http://schemas.microsoft.com/office/drawing/2014/main" id="{F4C18713-D741-190C-8D81-B2CFC39FDDB6}"/>
              </a:ext>
            </a:extLst>
          </p:cNvPr>
          <p:cNvSpPr txBox="1"/>
          <p:nvPr/>
        </p:nvSpPr>
        <p:spPr>
          <a:xfrm>
            <a:off x="3113049" y="1115121"/>
            <a:ext cx="194217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Meiryo"/>
              </a:rPr>
              <a:t>1:リフト</a:t>
            </a:r>
            <a:endParaRPr lang="ja-JP" altLang="en-US"/>
          </a:p>
        </p:txBody>
      </p:sp>
      <p:sp>
        <p:nvSpPr>
          <p:cNvPr id="12" name="テキスト ボックス 11">
            <a:extLst>
              <a:ext uri="{FF2B5EF4-FFF2-40B4-BE49-F238E27FC236}">
                <a16:creationId xmlns:a16="http://schemas.microsoft.com/office/drawing/2014/main" id="{091EBD47-A20D-C3D3-1BF5-E33BFA5D9DBA}"/>
              </a:ext>
            </a:extLst>
          </p:cNvPr>
          <p:cNvSpPr txBox="1"/>
          <p:nvPr/>
        </p:nvSpPr>
        <p:spPr>
          <a:xfrm>
            <a:off x="6681439" y="1161584"/>
            <a:ext cx="1942170" cy="381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ja-JP" altLang="en-US">
                <a:ea typeface="Meiryo"/>
              </a:rPr>
              <a:t>2:シフト</a:t>
            </a:r>
            <a:endParaRPr lang="ja-JP" altLang="en-US"/>
          </a:p>
        </p:txBody>
      </p:sp>
      <p:sp>
        <p:nvSpPr>
          <p:cNvPr id="3" name="楕円 2">
            <a:extLst>
              <a:ext uri="{FF2B5EF4-FFF2-40B4-BE49-F238E27FC236}">
                <a16:creationId xmlns:a16="http://schemas.microsoft.com/office/drawing/2014/main" id="{13AAEE69-C278-3E8A-4A53-033E4CC7875E}"/>
              </a:ext>
            </a:extLst>
          </p:cNvPr>
          <p:cNvSpPr/>
          <p:nvPr/>
        </p:nvSpPr>
        <p:spPr>
          <a:xfrm>
            <a:off x="8186854" y="5408340"/>
            <a:ext cx="1570464" cy="817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楕円 3">
            <a:extLst>
              <a:ext uri="{FF2B5EF4-FFF2-40B4-BE49-F238E27FC236}">
                <a16:creationId xmlns:a16="http://schemas.microsoft.com/office/drawing/2014/main" id="{07C8063D-73BC-CD5C-A5B7-C0A8D9A8891D}"/>
              </a:ext>
            </a:extLst>
          </p:cNvPr>
          <p:cNvSpPr/>
          <p:nvPr/>
        </p:nvSpPr>
        <p:spPr>
          <a:xfrm>
            <a:off x="4386146" y="5408339"/>
            <a:ext cx="1570464" cy="817756"/>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40768345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9F3E3B0-6208-A588-3675-AE92CCAC9E8B}"/>
              </a:ext>
            </a:extLst>
          </p:cNvPr>
          <p:cNvSpPr>
            <a:spLocks noGrp="1"/>
          </p:cNvSpPr>
          <p:nvPr>
            <p:ph type="title"/>
          </p:nvPr>
        </p:nvSpPr>
        <p:spPr/>
        <p:txBody>
          <a:bodyPr/>
          <a:lstStyle/>
          <a:p>
            <a:r>
              <a:rPr lang="ja-JP" altLang="en-US">
                <a:ea typeface="Meiryo"/>
              </a:rPr>
              <a:t>IaaSとPaaSの単性能比較</a:t>
            </a:r>
            <a:endParaRPr kumimoji="1" lang="ja-JP" altLang="en-US"/>
          </a:p>
        </p:txBody>
      </p:sp>
      <p:sp>
        <p:nvSpPr>
          <p:cNvPr id="3" name="コンテンツ プレースホルダー 2">
            <a:extLst>
              <a:ext uri="{FF2B5EF4-FFF2-40B4-BE49-F238E27FC236}">
                <a16:creationId xmlns:a16="http://schemas.microsoft.com/office/drawing/2014/main" id="{1EA18A02-A099-DD8A-7403-3B0CFF8C6F34}"/>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781183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ja-JP" altLang="en-US">
                <a:ea typeface="Meiryo"/>
              </a:rPr>
              <a:t>IaaSとPaaSの比較表</a:t>
            </a:r>
            <a:endParaRPr kumimoji="1" lang="ja-JP" altLang="en-US"/>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457919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19D932-575C-2467-B7DF-685C060C5FD8}"/>
              </a:ext>
            </a:extLst>
          </p:cNvPr>
          <p:cNvSpPr>
            <a:spLocks noGrp="1"/>
          </p:cNvSpPr>
          <p:nvPr>
            <p:ph type="title"/>
          </p:nvPr>
        </p:nvSpPr>
        <p:spPr>
          <a:xfrm>
            <a:off x="838200" y="2595369"/>
            <a:ext cx="10515600" cy="1325563"/>
          </a:xfrm>
        </p:spPr>
        <p:txBody>
          <a:bodyPr/>
          <a:lstStyle/>
          <a:p>
            <a:pPr>
              <a:lnSpc>
                <a:spcPct val="113999"/>
              </a:lnSpc>
              <a:spcBef>
                <a:spcPts val="1000"/>
              </a:spcBef>
            </a:pPr>
            <a:r>
              <a:rPr lang="en-US" altLang="ja-JP" dirty="0">
                <a:ea typeface="Meiryo"/>
              </a:rPr>
              <a:t>3.</a:t>
            </a:r>
            <a:r>
              <a:rPr lang="ja-JP" altLang="en-US">
                <a:ea typeface="Meiryo"/>
              </a:rPr>
              <a:t>可用性監視方法の比較</a:t>
            </a:r>
            <a:endParaRPr lang="ja-JP" altLang="en-US">
              <a:ea typeface="+mj-lt"/>
              <a:cs typeface="+mj-lt"/>
            </a:endParaRPr>
          </a:p>
        </p:txBody>
      </p:sp>
    </p:spTree>
    <p:extLst>
      <p:ext uri="{BB962C8B-B14F-4D97-AF65-F5344CB8AC3E}">
        <p14:creationId xmlns:p14="http://schemas.microsoft.com/office/powerpoint/2010/main" val="188484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ja-JP" altLang="en-US">
                <a:ea typeface="Meiryo"/>
              </a:rPr>
              <a:t>構成図（可用性監視込み）</a:t>
            </a:r>
            <a:endParaRPr lang="ja-JP" altLang="en-US" dirty="0">
              <a:ea typeface="Meiryo"/>
            </a:endParaRPr>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3038562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43497-79C5-BC1E-ED49-BBB0B8D9BF8C}"/>
              </a:ext>
            </a:extLst>
          </p:cNvPr>
          <p:cNvSpPr>
            <a:spLocks noGrp="1"/>
          </p:cNvSpPr>
          <p:nvPr>
            <p:ph type="title"/>
          </p:nvPr>
        </p:nvSpPr>
        <p:spPr/>
        <p:txBody>
          <a:bodyPr/>
          <a:lstStyle/>
          <a:p>
            <a:r>
              <a:rPr lang="ja-JP" altLang="en-US">
                <a:ea typeface="Meiryo"/>
              </a:rPr>
              <a:t>リフト&amp;シフトのネタになりそうなこと（気づきなど）</a:t>
            </a:r>
            <a:endParaRPr kumimoji="1" lang="ja-JP" altLang="en-US"/>
          </a:p>
        </p:txBody>
      </p:sp>
      <p:sp>
        <p:nvSpPr>
          <p:cNvPr id="3" name="コンテンツ プレースホルダー 2">
            <a:extLst>
              <a:ext uri="{FF2B5EF4-FFF2-40B4-BE49-F238E27FC236}">
                <a16:creationId xmlns:a16="http://schemas.microsoft.com/office/drawing/2014/main" id="{B5D8DA85-FFA1-377D-F574-3ED7D57FB549}"/>
              </a:ext>
            </a:extLst>
          </p:cNvPr>
          <p:cNvSpPr>
            <a:spLocks noGrp="1"/>
          </p:cNvSpPr>
          <p:nvPr>
            <p:ph idx="1"/>
          </p:nvPr>
        </p:nvSpPr>
        <p:spPr/>
        <p:txBody>
          <a:bodyPr lIns="109728" tIns="109728" rIns="109728" bIns="91440" anchor="t"/>
          <a:lstStyle/>
          <a:p>
            <a:endParaRPr lang="ja-JP" altLang="en-US" sz="1050" dirty="0">
              <a:ea typeface="Meiryo"/>
            </a:endParaRPr>
          </a:p>
          <a:p>
            <a:pPr>
              <a:lnSpc>
                <a:spcPct val="113999"/>
              </a:lnSpc>
            </a:pPr>
            <a:r>
              <a:rPr lang="ja-JP" altLang="en-US" sz="1050">
                <a:ea typeface="Meiryo"/>
              </a:rPr>
              <a:t>セッションパーシステンスを考慮した設計方法（クラウド関係ない…）</a:t>
            </a:r>
            <a:endParaRPr lang="ja-JP" altLang="en-US" sz="1050" dirty="0">
              <a:ea typeface="Meiryo"/>
            </a:endParaRPr>
          </a:p>
          <a:p>
            <a:pPr>
              <a:lnSpc>
                <a:spcPct val="113999"/>
              </a:lnSpc>
            </a:pPr>
            <a:r>
              <a:rPr lang="ja-JP" altLang="en-US" sz="1050">
                <a:ea typeface="Meiryo"/>
              </a:rPr>
              <a:t>リフト後のMySQLをクラスタ構成にして、フェイルオーバする際のシフト後のAzure Database for MySQLの手動フェイルオーバにかかる時間の比較</a:t>
            </a:r>
            <a:endParaRPr lang="ja-JP" altLang="en-US" sz="1050" dirty="0">
              <a:ea typeface="Meiryo"/>
            </a:endParaRPr>
          </a:p>
          <a:p>
            <a:pPr>
              <a:lnSpc>
                <a:spcPct val="113999"/>
              </a:lnSpc>
            </a:pPr>
            <a:r>
              <a:rPr lang="ja-JP" altLang="en-US" sz="1050">
                <a:ea typeface="Meiryo"/>
              </a:rPr>
              <a:t>リフト移行方式の比較（</a:t>
            </a:r>
            <a:r>
              <a:rPr lang="ja-JP" sz="1050">
                <a:ea typeface="+mn-lt"/>
                <a:cs typeface="+mn-lt"/>
              </a:rPr>
              <a:t>新規構築、Azure Migrateによる移行、disk2vみたいなやつ</a:t>
            </a:r>
            <a:r>
              <a:rPr lang="ja-JP" altLang="en-US" sz="1050">
                <a:ea typeface="+mn-lt"/>
                <a:cs typeface="+mn-lt"/>
              </a:rPr>
              <a:t>、</a:t>
            </a:r>
            <a:r>
              <a:rPr lang="en-US" altLang="en-US" sz="1050" dirty="0">
                <a:ea typeface="+mn-lt"/>
                <a:cs typeface="+mn-lt"/>
              </a:rPr>
              <a:t>AVS</a:t>
            </a:r>
            <a:r>
              <a:rPr lang="ja-JP" sz="1050">
                <a:ea typeface="+mn-lt"/>
                <a:cs typeface="+mn-lt"/>
              </a:rPr>
              <a:t>）</a:t>
            </a:r>
            <a:endParaRPr lang="ja-JP" altLang="en-US" sz="1050" dirty="0">
              <a:ea typeface="Meiryo"/>
            </a:endParaRPr>
          </a:p>
          <a:p>
            <a:pPr>
              <a:lnSpc>
                <a:spcPct val="113999"/>
              </a:lnSpc>
            </a:pPr>
            <a:r>
              <a:rPr lang="en-US" altLang="ja-JP" sz="1050" dirty="0" err="1">
                <a:ea typeface="+mn-lt"/>
                <a:cs typeface="+mn-lt"/>
              </a:rPr>
              <a:t>リフト移行先の比較（IaaS、PaaS、コンテナ</a:t>
            </a:r>
            <a:r>
              <a:rPr lang="en-US" altLang="ja-JP" sz="1050" dirty="0">
                <a:ea typeface="+mn-lt"/>
                <a:cs typeface="+mn-lt"/>
              </a:rPr>
              <a:t>）</a:t>
            </a:r>
          </a:p>
          <a:p>
            <a:pPr>
              <a:lnSpc>
                <a:spcPct val="113999"/>
              </a:lnSpc>
            </a:pPr>
            <a:r>
              <a:rPr lang="ja-JP" altLang="en-US" sz="1050">
                <a:ea typeface="+mn-lt"/>
                <a:cs typeface="+mn-lt"/>
              </a:rPr>
              <a:t>パブリック</a:t>
            </a:r>
            <a:r>
              <a:rPr lang="en-US" sz="1050" dirty="0">
                <a:ea typeface="+mn-lt"/>
                <a:cs typeface="+mn-lt"/>
              </a:rPr>
              <a:t>IP</a:t>
            </a:r>
            <a:r>
              <a:rPr lang="ja-JP" altLang="en-US" sz="1050">
                <a:ea typeface="+mn-lt"/>
                <a:cs typeface="+mn-lt"/>
              </a:rPr>
              <a:t>の</a:t>
            </a:r>
            <a:r>
              <a:rPr lang="en-US" sz="1050" dirty="0">
                <a:ea typeface="+mn-lt"/>
                <a:cs typeface="+mn-lt"/>
              </a:rPr>
              <a:t>SKU</a:t>
            </a:r>
            <a:r>
              <a:rPr lang="ja-JP" altLang="en-US" sz="1050">
                <a:ea typeface="+mn-lt"/>
                <a:cs typeface="+mn-lt"/>
              </a:rPr>
              <a:t>について</a:t>
            </a:r>
            <a:r>
              <a:rPr lang="en-US" sz="1050" dirty="0">
                <a:ea typeface="+mn-lt"/>
                <a:cs typeface="+mn-lt"/>
              </a:rPr>
              <a:t>LB</a:t>
            </a:r>
            <a:r>
              <a:rPr lang="ja-JP" altLang="en-US" sz="1050">
                <a:ea typeface="+mn-lt"/>
                <a:cs typeface="+mn-lt"/>
              </a:rPr>
              <a:t>、その</a:t>
            </a:r>
            <a:r>
              <a:rPr lang="en-US" sz="1050" dirty="0">
                <a:ea typeface="+mn-lt"/>
                <a:cs typeface="+mn-lt"/>
              </a:rPr>
              <a:t>LB</a:t>
            </a:r>
            <a:r>
              <a:rPr lang="ja-JP" altLang="en-US" sz="1050">
                <a:ea typeface="+mn-lt"/>
                <a:cs typeface="+mn-lt"/>
              </a:rPr>
              <a:t>に紐づくバックエンドプールのノード、の</a:t>
            </a:r>
            <a:r>
              <a:rPr lang="en-US" sz="1050" dirty="0">
                <a:ea typeface="+mn-lt"/>
                <a:cs typeface="+mn-lt"/>
              </a:rPr>
              <a:t>SKU</a:t>
            </a:r>
            <a:r>
              <a:rPr lang="ja-JP" altLang="en-US" sz="1050">
                <a:ea typeface="+mn-lt"/>
                <a:cs typeface="+mn-lt"/>
              </a:rPr>
              <a:t>と一致していないと使えない。</a:t>
            </a:r>
          </a:p>
          <a:p>
            <a:pPr>
              <a:lnSpc>
                <a:spcPct val="113999"/>
              </a:lnSpc>
            </a:pPr>
            <a:r>
              <a:rPr lang="ja-JP" altLang="en-US" sz="1050">
                <a:ea typeface="Meiryo"/>
              </a:rPr>
              <a:t>NSGは</a:t>
            </a:r>
            <a:r>
              <a:rPr lang="ja-JP" sz="1050">
                <a:ea typeface="+mn-lt"/>
                <a:cs typeface="+mn-lt"/>
              </a:rPr>
              <a:t>既定のセキュリティ規則を削除することはできない。</a:t>
            </a:r>
            <a:endParaRPr lang="ja-JP" altLang="en-US" sz="1050" dirty="0">
              <a:ea typeface="Meiryo"/>
            </a:endParaRPr>
          </a:p>
          <a:p>
            <a:pPr>
              <a:lnSpc>
                <a:spcPct val="113999"/>
              </a:lnSpc>
            </a:pPr>
            <a:r>
              <a:rPr lang="ja-JP" sz="1050">
                <a:ea typeface="+mn-lt"/>
                <a:cs typeface="+mn-lt"/>
              </a:rPr>
              <a:t>サービスエンドポイント vs プライベートエンドポイント</a:t>
            </a:r>
            <a:endParaRPr lang="ja-JP" sz="1050">
              <a:ea typeface="Meiryo"/>
            </a:endParaRPr>
          </a:p>
          <a:p>
            <a:pPr>
              <a:lnSpc>
                <a:spcPct val="113999"/>
              </a:lnSpc>
            </a:pPr>
            <a:r>
              <a:rPr lang="ja-JP" altLang="en-US" sz="1050">
                <a:ea typeface="+mn-lt"/>
                <a:cs typeface="+mn-lt"/>
              </a:rPr>
              <a:t>可用性の上げ方 ①</a:t>
            </a:r>
            <a:r>
              <a:rPr lang="en-US" altLang="ja-JP" sz="1050" dirty="0">
                <a:ea typeface="+mn-lt"/>
                <a:cs typeface="+mn-lt"/>
              </a:rPr>
              <a:t>SKU</a:t>
            </a:r>
            <a:r>
              <a:rPr lang="ja-JP" altLang="en-US" sz="1050">
                <a:ea typeface="+mn-lt"/>
                <a:cs typeface="+mn-lt"/>
              </a:rPr>
              <a:t>をいいものにする。 ②可用性セット、可用性ゾーンを</a:t>
            </a:r>
            <a:r>
              <a:rPr lang="en-US" altLang="ja-JP" sz="1050" dirty="0">
                <a:ea typeface="+mn-lt"/>
                <a:cs typeface="+mn-lt"/>
              </a:rPr>
              <a:t>2</a:t>
            </a:r>
            <a:r>
              <a:rPr lang="ja-JP" altLang="en-US" sz="1050">
                <a:ea typeface="+mn-lt"/>
                <a:cs typeface="+mn-lt"/>
              </a:rPr>
              <a:t>つ以上で組む。</a:t>
            </a:r>
            <a:endParaRPr lang="ja-JP" altLang="en-US" sz="1050" dirty="0">
              <a:ea typeface="Meiryo"/>
            </a:endParaRPr>
          </a:p>
          <a:p>
            <a:pPr>
              <a:lnSpc>
                <a:spcPct val="113999"/>
              </a:lnSpc>
            </a:pPr>
            <a:r>
              <a:rPr lang="ja-JP" altLang="en-US" sz="1050">
                <a:ea typeface="+mn-lt"/>
                <a:cs typeface="+mn-lt"/>
              </a:rPr>
              <a:t>ディスクの可用性</a:t>
            </a:r>
            <a:endParaRPr lang="ja-JP" altLang="en-US" sz="1050">
              <a:ea typeface="Meiryo"/>
            </a:endParaRPr>
          </a:p>
          <a:p>
            <a:pPr>
              <a:lnSpc>
                <a:spcPct val="113999"/>
              </a:lnSpc>
            </a:pPr>
            <a:r>
              <a:rPr lang="ja-JP" altLang="en-US" sz="1050">
                <a:ea typeface="+mn-lt"/>
                <a:cs typeface="+mn-lt"/>
              </a:rPr>
              <a:t>③マネージドディスクの使用</a:t>
            </a:r>
            <a:endParaRPr lang="ja-JP" altLang="en-US" sz="1050">
              <a:ea typeface="Meiryo"/>
            </a:endParaRPr>
          </a:p>
          <a:p>
            <a:pPr>
              <a:lnSpc>
                <a:spcPct val="113999"/>
              </a:lnSpc>
            </a:pPr>
            <a:r>
              <a:rPr lang="ja-JP" altLang="en-US" sz="1050">
                <a:ea typeface="+mn-lt"/>
                <a:cs typeface="+mn-lt"/>
              </a:rPr>
              <a:t>④リージョンペアでのレプリケーション</a:t>
            </a:r>
            <a:endParaRPr lang="ja-JP" altLang="en-US" sz="1050">
              <a:ea typeface="Meiryo"/>
            </a:endParaRPr>
          </a:p>
          <a:p>
            <a:pPr>
              <a:lnSpc>
                <a:spcPct val="113999"/>
              </a:lnSpc>
            </a:pPr>
            <a:r>
              <a:rPr lang="en-US" altLang="ja-JP" sz="1050" dirty="0">
                <a:ea typeface="+mn-lt"/>
                <a:cs typeface="+mn-lt"/>
              </a:rPr>
              <a:t>VNet</a:t>
            </a:r>
            <a:r>
              <a:rPr lang="ja-JP" altLang="en-US" sz="1050">
                <a:ea typeface="+mn-lt"/>
                <a:cs typeface="+mn-lt"/>
              </a:rPr>
              <a:t>統合とは</a:t>
            </a:r>
            <a:endParaRPr lang="ja-JP" sz="1050">
              <a:ea typeface="Meiryo"/>
            </a:endParaRPr>
          </a:p>
          <a:p>
            <a:pPr>
              <a:lnSpc>
                <a:spcPct val="113999"/>
              </a:lnSpc>
            </a:pPr>
            <a:endParaRPr lang="ja-JP" altLang="en-US" sz="1050" dirty="0">
              <a:ea typeface="Meiryo"/>
            </a:endParaRPr>
          </a:p>
          <a:p>
            <a:pPr>
              <a:lnSpc>
                <a:spcPct val="113999"/>
              </a:lnSpc>
            </a:pPr>
            <a:endParaRPr lang="ja-JP" altLang="en-US" sz="1050" dirty="0">
              <a:ea typeface="Meiryo"/>
            </a:endParaRPr>
          </a:p>
          <a:p>
            <a:pPr>
              <a:lnSpc>
                <a:spcPct val="113999"/>
              </a:lnSpc>
            </a:pPr>
            <a:endParaRPr lang="ja-JP" altLang="en-US" sz="1050" dirty="0">
              <a:ea typeface="Meiryo"/>
            </a:endParaRPr>
          </a:p>
        </p:txBody>
      </p:sp>
    </p:spTree>
    <p:extLst>
      <p:ext uri="{BB962C8B-B14F-4D97-AF65-F5344CB8AC3E}">
        <p14:creationId xmlns:p14="http://schemas.microsoft.com/office/powerpoint/2010/main" val="3011815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ja-JP" altLang="en-US">
                <a:ea typeface="Meiryo"/>
              </a:rPr>
              <a:t>パブリックIPを付与していないVMに対する可用性監視</a:t>
            </a:r>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a:xfrm>
            <a:off x="838200" y="4297478"/>
            <a:ext cx="10515600" cy="1879485"/>
          </a:xfrm>
        </p:spPr>
        <p:txBody>
          <a:bodyPr lIns="109728" tIns="109728" rIns="109728" bIns="91440" anchor="t"/>
          <a:lstStyle/>
          <a:p>
            <a:r>
              <a:rPr lang="ja-JP" altLang="en-US">
                <a:ea typeface="Meiryo"/>
              </a:rPr>
              <a:t>わかりづらいので、詳細な手順を調べる</a:t>
            </a:r>
            <a:endParaRPr kumimoji="1" lang="ja-JP" altLang="en-US"/>
          </a:p>
        </p:txBody>
      </p:sp>
      <p:sp>
        <p:nvSpPr>
          <p:cNvPr id="5" name="正方形/長方形 4">
            <a:extLst>
              <a:ext uri="{FF2B5EF4-FFF2-40B4-BE49-F238E27FC236}">
                <a16:creationId xmlns:a16="http://schemas.microsoft.com/office/drawing/2014/main" id="{61339F24-2841-D277-9CAB-DC696E192BBC}"/>
              </a:ext>
            </a:extLst>
          </p:cNvPr>
          <p:cNvSpPr/>
          <p:nvPr/>
        </p:nvSpPr>
        <p:spPr>
          <a:xfrm>
            <a:off x="883491" y="1715359"/>
            <a:ext cx="10781807" cy="24206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MSのドキュメントのスクショを貼る</a:t>
            </a:r>
            <a:endParaRPr lang="ja-JP" altLang="en-US" dirty="0">
              <a:ea typeface="Meiryo"/>
            </a:endParaRPr>
          </a:p>
        </p:txBody>
      </p:sp>
    </p:spTree>
    <p:extLst>
      <p:ext uri="{BB962C8B-B14F-4D97-AF65-F5344CB8AC3E}">
        <p14:creationId xmlns:p14="http://schemas.microsoft.com/office/powerpoint/2010/main" val="1919120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ja-JP" altLang="en-US">
                <a:ea typeface="Meiryo"/>
              </a:rPr>
              <a:t>詳細な手順</a:t>
            </a:r>
            <a:endParaRPr lang="ja-JP" altLang="en-US" dirty="0">
              <a:ea typeface="Meiryo"/>
            </a:endParaRPr>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944334443"/>
      </p:ext>
    </p:extLst>
  </p:cSld>
  <p:clrMapOvr>
    <a:masterClrMapping/>
  </p:clrMapOvr>
  <p:extLst>
    <p:ext uri="{6950BFC3-D8DA-4A85-94F7-54DA5524770B}">
      <p188:commentRel xmlns:p188="http://schemas.microsoft.com/office/powerpoint/2018/8/main" r:id="rId2"/>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19D932-575C-2467-B7DF-685C060C5FD8}"/>
              </a:ext>
            </a:extLst>
          </p:cNvPr>
          <p:cNvSpPr>
            <a:spLocks noGrp="1"/>
          </p:cNvSpPr>
          <p:nvPr>
            <p:ph type="title"/>
          </p:nvPr>
        </p:nvSpPr>
        <p:spPr>
          <a:xfrm>
            <a:off x="838200" y="2595369"/>
            <a:ext cx="10515600" cy="1325563"/>
          </a:xfrm>
        </p:spPr>
        <p:txBody>
          <a:bodyPr/>
          <a:lstStyle/>
          <a:p>
            <a:pPr>
              <a:lnSpc>
                <a:spcPct val="113999"/>
              </a:lnSpc>
              <a:spcBef>
                <a:spcPts val="1000"/>
              </a:spcBef>
            </a:pPr>
            <a:r>
              <a:rPr lang="en-US" altLang="ja-JP" dirty="0">
                <a:ea typeface="Meiryo"/>
              </a:rPr>
              <a:t>4</a:t>
            </a:r>
            <a:r>
              <a:rPr lang="ja-JP" dirty="0">
                <a:ea typeface="Meiryo"/>
              </a:rPr>
              <a:t>.</a:t>
            </a:r>
            <a:r>
              <a:rPr lang="en-US" altLang="ja-JP" dirty="0">
                <a:ea typeface="Meiryo"/>
              </a:rPr>
              <a:t>Azure</a:t>
            </a:r>
            <a:r>
              <a:rPr lang="ja-JP" altLang="en-US" dirty="0">
                <a:ea typeface="Meiryo"/>
              </a:rPr>
              <a:t> </a:t>
            </a:r>
            <a:r>
              <a:rPr lang="en-US" altLang="ja-JP" dirty="0">
                <a:ea typeface="Meiryo"/>
              </a:rPr>
              <a:t>Chaos</a:t>
            </a:r>
            <a:r>
              <a:rPr lang="ja-JP" altLang="en-US" dirty="0">
                <a:ea typeface="Meiryo"/>
              </a:rPr>
              <a:t> </a:t>
            </a:r>
            <a:r>
              <a:rPr lang="en-US" altLang="ja-JP" dirty="0">
                <a:ea typeface="Meiryo"/>
              </a:rPr>
              <a:t>Studio</a:t>
            </a:r>
            <a:endParaRPr lang="ja-JP" altLang="en-US">
              <a:ea typeface="+mj-lt"/>
              <a:cs typeface="+mj-lt"/>
            </a:endParaRPr>
          </a:p>
        </p:txBody>
      </p:sp>
    </p:spTree>
    <p:extLst>
      <p:ext uri="{BB962C8B-B14F-4D97-AF65-F5344CB8AC3E}">
        <p14:creationId xmlns:p14="http://schemas.microsoft.com/office/powerpoint/2010/main" val="13113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en-US" altLang="ja-JP" dirty="0">
                <a:ea typeface="+mj-lt"/>
              </a:rPr>
              <a:t>Azure</a:t>
            </a:r>
            <a:r>
              <a:rPr lang="ja-JP" dirty="0">
                <a:ea typeface="Meiryo"/>
              </a:rPr>
              <a:t> </a:t>
            </a:r>
            <a:r>
              <a:rPr lang="en-US" altLang="ja-JP" dirty="0">
                <a:ea typeface="+mj-lt"/>
              </a:rPr>
              <a:t>Chaos</a:t>
            </a:r>
            <a:r>
              <a:rPr lang="ja-JP" dirty="0">
                <a:ea typeface="Meiryo"/>
              </a:rPr>
              <a:t> </a:t>
            </a:r>
            <a:r>
              <a:rPr lang="en-US" altLang="ja-JP" dirty="0">
                <a:ea typeface="+mj-lt"/>
              </a:rPr>
              <a:t>Studio</a:t>
            </a:r>
            <a:endParaRPr lang="ja-JP" dirty="0">
              <a:ea typeface="+mj-lt"/>
              <a:cs typeface="+mj-lt"/>
            </a:endParaRPr>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p:txBody>
          <a:bodyPr/>
          <a:lstStyle/>
          <a:p>
            <a:endParaRPr kumimoji="1" lang="ja-JP" altLang="en-US"/>
          </a:p>
        </p:txBody>
      </p:sp>
    </p:spTree>
    <p:extLst>
      <p:ext uri="{BB962C8B-B14F-4D97-AF65-F5344CB8AC3E}">
        <p14:creationId xmlns:p14="http://schemas.microsoft.com/office/powerpoint/2010/main" val="2059005842"/>
      </p:ext>
    </p:extLst>
  </p:cSld>
  <p:clrMapOvr>
    <a:masterClrMapping/>
  </p:clrMapOvr>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88D37DD-C52C-D487-DD32-EB3E79D3753C}"/>
              </a:ext>
            </a:extLst>
          </p:cNvPr>
          <p:cNvSpPr>
            <a:spLocks noGrp="1"/>
          </p:cNvSpPr>
          <p:nvPr>
            <p:ph type="title"/>
          </p:nvPr>
        </p:nvSpPr>
        <p:spPr/>
        <p:txBody>
          <a:bodyPr/>
          <a:lstStyle/>
          <a:p>
            <a:r>
              <a:rPr lang="ja-JP" altLang="en-US">
                <a:ea typeface="Meiryo"/>
              </a:rPr>
              <a:t>結論</a:t>
            </a:r>
            <a:endParaRPr kumimoji="1" lang="ja-JP" altLang="en-US"/>
          </a:p>
        </p:txBody>
      </p:sp>
      <p:sp>
        <p:nvSpPr>
          <p:cNvPr id="3" name="コンテンツ プレースホルダー 2">
            <a:extLst>
              <a:ext uri="{FF2B5EF4-FFF2-40B4-BE49-F238E27FC236}">
                <a16:creationId xmlns:a16="http://schemas.microsoft.com/office/drawing/2014/main" id="{AAD6C0BE-8838-157F-8099-C63E4D9D9FEF}"/>
              </a:ext>
            </a:extLst>
          </p:cNvPr>
          <p:cNvSpPr>
            <a:spLocks noGrp="1"/>
          </p:cNvSpPr>
          <p:nvPr>
            <p:ph idx="1"/>
          </p:nvPr>
        </p:nvSpPr>
        <p:spPr>
          <a:xfrm>
            <a:off x="838200" y="1825625"/>
            <a:ext cx="10515600" cy="3514079"/>
          </a:xfrm>
        </p:spPr>
        <p:txBody>
          <a:bodyPr lIns="109728" tIns="109728" rIns="109728" bIns="91440" anchor="t"/>
          <a:lstStyle/>
          <a:p>
            <a:pPr marL="457200" indent="-457200">
              <a:lnSpc>
                <a:spcPct val="113999"/>
              </a:lnSpc>
              <a:buAutoNum type="arabicPeriod"/>
            </a:pPr>
            <a:r>
              <a:rPr lang="ja-JP" sz="2000">
                <a:ea typeface="Meiryo"/>
              </a:rPr>
              <a:t>リフト&amp;シフト時のノウハウを整理する　</a:t>
            </a:r>
            <a:r>
              <a:rPr lang="ja-JP" altLang="en-US" sz="2000">
                <a:ea typeface="Meiryo"/>
              </a:rPr>
              <a:t>→</a:t>
            </a:r>
            <a:endParaRPr lang="en-US" altLang="ja-JP" sz="2000">
              <a:ea typeface="+mn-lt"/>
              <a:cs typeface="+mn-lt"/>
            </a:endParaRPr>
          </a:p>
          <a:p>
            <a:pPr marL="457200" indent="-457200">
              <a:lnSpc>
                <a:spcPct val="113999"/>
              </a:lnSpc>
              <a:buAutoNum type="arabicPeriod"/>
            </a:pPr>
            <a:r>
              <a:rPr lang="ja-JP" sz="2000">
                <a:ea typeface="Meiryo"/>
              </a:rPr>
              <a:t>IaaSとPaaSどちらが良いのか？コストや性能の観点から比較する </a:t>
            </a:r>
            <a:r>
              <a:rPr lang="ja-JP" altLang="en-US" sz="2000">
                <a:ea typeface="Meiryo"/>
              </a:rPr>
              <a:t>→</a:t>
            </a:r>
            <a:endParaRPr lang="ja-JP" sz="2000">
              <a:ea typeface="Meiryo"/>
            </a:endParaRPr>
          </a:p>
          <a:p>
            <a:pPr marL="457200" indent="-457200">
              <a:lnSpc>
                <a:spcPct val="113999"/>
              </a:lnSpc>
              <a:buAutoNum type="arabicPeriod"/>
            </a:pPr>
            <a:r>
              <a:rPr lang="ja-JP" sz="2000">
                <a:ea typeface="Meiryo"/>
              </a:rPr>
              <a:t>可用性の担保の仕方とは。保証できないなら監視してすぐ対応するしかない。可用性監視方法を比較する。 </a:t>
            </a:r>
            <a:r>
              <a:rPr lang="ja-JP" altLang="en-US" sz="2000">
                <a:ea typeface="Meiryo"/>
              </a:rPr>
              <a:t>→</a:t>
            </a:r>
            <a:endParaRPr lang="en-US" altLang="ja-JP" sz="2000">
              <a:ea typeface="+mn-lt"/>
              <a:cs typeface="+mn-lt"/>
            </a:endParaRPr>
          </a:p>
          <a:p>
            <a:pPr marL="457200" indent="-457200">
              <a:lnSpc>
                <a:spcPct val="113999"/>
              </a:lnSpc>
              <a:buAutoNum type="arabicPeriod"/>
            </a:pPr>
            <a:r>
              <a:rPr lang="ja-JP" sz="2000">
                <a:ea typeface="Meiryo"/>
              </a:rPr>
              <a:t>試験時の負荷試験としてのAzure Chaos Studioについて　</a:t>
            </a:r>
            <a:r>
              <a:rPr lang="ja-JP" altLang="en-US" sz="2000">
                <a:ea typeface="Meiryo"/>
              </a:rPr>
              <a:t>→</a:t>
            </a:r>
          </a:p>
        </p:txBody>
      </p:sp>
      <p:pic>
        <p:nvPicPr>
          <p:cNvPr id="4" name="図 4" descr="太陽 オレンジ 熱 · Pixabayの無料ベクター素材">
            <a:extLst>
              <a:ext uri="{FF2B5EF4-FFF2-40B4-BE49-F238E27FC236}">
                <a16:creationId xmlns:a16="http://schemas.microsoft.com/office/drawing/2014/main" id="{A3727068-2E03-4108-D9FF-97B65C359369}"/>
              </a:ext>
            </a:extLst>
          </p:cNvPr>
          <p:cNvPicPr>
            <a:picLocks noChangeAspect="1"/>
          </p:cNvPicPr>
          <p:nvPr/>
        </p:nvPicPr>
        <p:blipFill>
          <a:blip r:embed="rId2"/>
          <a:stretch>
            <a:fillRect/>
          </a:stretch>
        </p:blipFill>
        <p:spPr>
          <a:xfrm>
            <a:off x="10095341" y="1163325"/>
            <a:ext cx="1510830" cy="1406941"/>
          </a:xfrm>
          <a:prstGeom prst="rect">
            <a:avLst/>
          </a:prstGeom>
        </p:spPr>
      </p:pic>
      <p:pic>
        <p:nvPicPr>
          <p:cNvPr id="6" name="図 6" descr="Weather | Free Stock Photo | Illustration of a stormy cloud | # 15146">
            <a:extLst>
              <a:ext uri="{FF2B5EF4-FFF2-40B4-BE49-F238E27FC236}">
                <a16:creationId xmlns:a16="http://schemas.microsoft.com/office/drawing/2014/main" id="{D3013F06-59F9-687E-EB82-22DE2A2301EE}"/>
              </a:ext>
            </a:extLst>
          </p:cNvPr>
          <p:cNvPicPr>
            <a:picLocks noChangeAspect="1"/>
          </p:cNvPicPr>
          <p:nvPr/>
        </p:nvPicPr>
        <p:blipFill>
          <a:blip r:embed="rId3"/>
          <a:stretch>
            <a:fillRect/>
          </a:stretch>
        </p:blipFill>
        <p:spPr>
          <a:xfrm>
            <a:off x="10096030" y="3317993"/>
            <a:ext cx="1369719" cy="1369719"/>
          </a:xfrm>
          <a:prstGeom prst="rect">
            <a:avLst/>
          </a:prstGeom>
        </p:spPr>
      </p:pic>
      <p:sp>
        <p:nvSpPr>
          <p:cNvPr id="8" name="コンテンツ プレースホルダー 2">
            <a:extLst>
              <a:ext uri="{FF2B5EF4-FFF2-40B4-BE49-F238E27FC236}">
                <a16:creationId xmlns:a16="http://schemas.microsoft.com/office/drawing/2014/main" id="{B92D162A-E444-F513-BE91-3891B358E945}"/>
              </a:ext>
            </a:extLst>
          </p:cNvPr>
          <p:cNvSpPr txBox="1">
            <a:spLocks/>
          </p:cNvSpPr>
          <p:nvPr/>
        </p:nvSpPr>
        <p:spPr>
          <a:xfrm>
            <a:off x="840082" y="5317655"/>
            <a:ext cx="10515600" cy="1105783"/>
          </a:xfrm>
          <a:prstGeom prst="rect">
            <a:avLst/>
          </a:prstGeom>
        </p:spPr>
        <p:txBody>
          <a:bodyPr lIns="109728" tIns="109728" rIns="109728" bIns="91440" anchor="t"/>
          <a:lstStyle>
            <a:lvl1pPr marL="228600" indent="-228600" algn="l" defTabSz="914400" rtl="0" eaLnBrk="1" latinLnBrk="0" hangingPunct="1">
              <a:lnSpc>
                <a:spcPct val="114000"/>
              </a:lnSpc>
              <a:spcBef>
                <a:spcPts val="1000"/>
              </a:spcBef>
              <a:buClr>
                <a:schemeClr val="accent5"/>
              </a:buClr>
              <a:buFont typeface="Avenir Next LT Pro" panose="020B0504020202020204" pitchFamily="34" charset="0"/>
              <a:buChar char="+"/>
              <a:defRPr sz="2800" kern="1200" spc="100">
                <a:solidFill>
                  <a:schemeClr val="tx2"/>
                </a:solidFill>
                <a:latin typeface="+mn-lt"/>
                <a:ea typeface="+mn-ea"/>
                <a:cs typeface="+mn-cs"/>
              </a:defRPr>
            </a:lvl1pPr>
            <a:lvl2pPr marL="6858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2400" kern="1200" spc="100">
                <a:solidFill>
                  <a:schemeClr val="tx2"/>
                </a:solidFill>
                <a:latin typeface="+mn-lt"/>
                <a:ea typeface="+mn-ea"/>
                <a:cs typeface="+mn-cs"/>
              </a:defRPr>
            </a:lvl2pPr>
            <a:lvl3pPr marL="11430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2000" kern="1200" spc="100">
                <a:solidFill>
                  <a:schemeClr val="tx2"/>
                </a:solidFill>
                <a:latin typeface="+mn-lt"/>
                <a:ea typeface="+mn-ea"/>
                <a:cs typeface="+mn-cs"/>
              </a:defRPr>
            </a:lvl3pPr>
            <a:lvl4pPr marL="16002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1800" kern="1200" spc="100">
                <a:solidFill>
                  <a:schemeClr val="tx2"/>
                </a:solidFill>
                <a:latin typeface="+mn-lt"/>
                <a:ea typeface="+mn-ea"/>
                <a:cs typeface="+mn-cs"/>
              </a:defRPr>
            </a:lvl4pPr>
            <a:lvl5pPr marL="2057400" indent="-228600" algn="l" defTabSz="914400" rtl="0" eaLnBrk="1" latinLnBrk="0" hangingPunct="1">
              <a:lnSpc>
                <a:spcPct val="114000"/>
              </a:lnSpc>
              <a:spcBef>
                <a:spcPts val="500"/>
              </a:spcBef>
              <a:buClr>
                <a:schemeClr val="accent5"/>
              </a:buClr>
              <a:buFont typeface="Avenir Next LT Pro" panose="020B0504020202020204" pitchFamily="34" charset="0"/>
              <a:buChar char="+"/>
              <a:defRPr sz="1800" kern="1200" spc="1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3999"/>
              </a:lnSpc>
              <a:buNone/>
            </a:pPr>
            <a:r>
              <a:rPr lang="ja-JP" altLang="en-US" sz="2000">
                <a:ea typeface="Meiryo"/>
              </a:rPr>
              <a:t>来期も「Azureにおけるマイクロサービス検証」というテーマでAzure塾に参画します！</a:t>
            </a:r>
            <a:endParaRPr lang="ja-JP" altLang="en-US" sz="2000" dirty="0">
              <a:ea typeface="Meiryo"/>
            </a:endParaRPr>
          </a:p>
        </p:txBody>
      </p:sp>
    </p:spTree>
    <p:extLst>
      <p:ext uri="{BB962C8B-B14F-4D97-AF65-F5344CB8AC3E}">
        <p14:creationId xmlns:p14="http://schemas.microsoft.com/office/powerpoint/2010/main" val="3242904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180AC8-221A-9BC1-CC36-CF4C0F5A76C7}"/>
              </a:ext>
            </a:extLst>
          </p:cNvPr>
          <p:cNvSpPr>
            <a:spLocks noGrp="1"/>
          </p:cNvSpPr>
          <p:nvPr>
            <p:ph type="title"/>
          </p:nvPr>
        </p:nvSpPr>
        <p:spPr>
          <a:xfrm>
            <a:off x="753533" y="2707569"/>
            <a:ext cx="10515600" cy="1325563"/>
          </a:xfrm>
        </p:spPr>
        <p:txBody>
          <a:bodyPr/>
          <a:lstStyle/>
          <a:p>
            <a:r>
              <a:rPr lang="ja-JP" altLang="en-US">
                <a:ea typeface="Meiryo"/>
              </a:rPr>
              <a:t>NTTDATA</a:t>
            </a:r>
            <a:endParaRPr kumimoji="1" lang="ja-JP" altLang="en-US"/>
          </a:p>
        </p:txBody>
      </p:sp>
    </p:spTree>
    <p:extLst>
      <p:ext uri="{BB962C8B-B14F-4D97-AF65-F5344CB8AC3E}">
        <p14:creationId xmlns:p14="http://schemas.microsoft.com/office/powerpoint/2010/main" val="3664886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ja-JP" altLang="en-US">
                <a:ea typeface="Meiryo"/>
              </a:rPr>
              <a:t>Appendix1</a:t>
            </a:r>
            <a:endParaRPr lang="ja-JP" altLang="en-US" dirty="0">
              <a:ea typeface="Meiryo"/>
            </a:endParaRPr>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p:txBody>
          <a:bodyPr lIns="109728" tIns="109728" rIns="109728" bIns="91440" anchor="t"/>
          <a:lstStyle/>
          <a:p>
            <a:r>
              <a:rPr lang="ja-JP" altLang="en-US">
                <a:ea typeface="Meiryo"/>
              </a:rPr>
              <a:t>IaaSとPaaSの比較表</a:t>
            </a:r>
            <a:endParaRPr kumimoji="1" lang="ja-JP" altLang="en-US"/>
          </a:p>
        </p:txBody>
      </p:sp>
    </p:spTree>
    <p:extLst>
      <p:ext uri="{BB962C8B-B14F-4D97-AF65-F5344CB8AC3E}">
        <p14:creationId xmlns:p14="http://schemas.microsoft.com/office/powerpoint/2010/main" val="3000031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879735-DF9E-9001-0BE7-F0BA7AEA0A62}"/>
              </a:ext>
            </a:extLst>
          </p:cNvPr>
          <p:cNvSpPr>
            <a:spLocks noGrp="1"/>
          </p:cNvSpPr>
          <p:nvPr>
            <p:ph type="title"/>
          </p:nvPr>
        </p:nvSpPr>
        <p:spPr/>
        <p:txBody>
          <a:bodyPr/>
          <a:lstStyle/>
          <a:p>
            <a:r>
              <a:rPr lang="ja-JP" altLang="en-US">
                <a:ea typeface="Meiryo"/>
              </a:rPr>
              <a:t>Appendix2</a:t>
            </a:r>
            <a:endParaRPr lang="ja-JP" altLang="en-US" dirty="0">
              <a:ea typeface="Meiryo"/>
            </a:endParaRPr>
          </a:p>
        </p:txBody>
      </p:sp>
      <p:sp>
        <p:nvSpPr>
          <p:cNvPr id="3" name="コンテンツ プレースホルダー 2">
            <a:extLst>
              <a:ext uri="{FF2B5EF4-FFF2-40B4-BE49-F238E27FC236}">
                <a16:creationId xmlns:a16="http://schemas.microsoft.com/office/drawing/2014/main" id="{DC3A40C8-7C14-CC7D-F56E-E928EA786151}"/>
              </a:ext>
            </a:extLst>
          </p:cNvPr>
          <p:cNvSpPr>
            <a:spLocks noGrp="1"/>
          </p:cNvSpPr>
          <p:nvPr>
            <p:ph idx="1"/>
          </p:nvPr>
        </p:nvSpPr>
        <p:spPr/>
        <p:txBody>
          <a:bodyPr lIns="109728" tIns="109728" rIns="109728" bIns="91440" anchor="t"/>
          <a:lstStyle/>
          <a:p>
            <a:r>
              <a:rPr lang="ja-JP" altLang="en-US">
                <a:ea typeface="Meiryo"/>
              </a:rPr>
              <a:t>可用性監視方式の比較表</a:t>
            </a:r>
            <a:endParaRPr kumimoji="1" lang="ja-JP" altLang="en-US"/>
          </a:p>
        </p:txBody>
      </p:sp>
    </p:spTree>
    <p:extLst>
      <p:ext uri="{BB962C8B-B14F-4D97-AF65-F5344CB8AC3E}">
        <p14:creationId xmlns:p14="http://schemas.microsoft.com/office/powerpoint/2010/main" val="55467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5843497-79C5-BC1E-ED49-BBB0B8D9BF8C}"/>
              </a:ext>
            </a:extLst>
          </p:cNvPr>
          <p:cNvSpPr>
            <a:spLocks noGrp="1"/>
          </p:cNvSpPr>
          <p:nvPr>
            <p:ph type="title"/>
          </p:nvPr>
        </p:nvSpPr>
        <p:spPr/>
        <p:txBody>
          <a:bodyPr/>
          <a:lstStyle/>
          <a:p>
            <a:r>
              <a:rPr lang="ja-JP" altLang="en-US">
                <a:ea typeface="Meiryo"/>
              </a:rPr>
              <a:t>リフトシフト時に生じた疑問</a:t>
            </a:r>
            <a:endParaRPr lang="ja-JP"/>
          </a:p>
        </p:txBody>
      </p:sp>
      <p:sp>
        <p:nvSpPr>
          <p:cNvPr id="3" name="コンテンツ プレースホルダー 2">
            <a:extLst>
              <a:ext uri="{FF2B5EF4-FFF2-40B4-BE49-F238E27FC236}">
                <a16:creationId xmlns:a16="http://schemas.microsoft.com/office/drawing/2014/main" id="{B5D8DA85-FFA1-377D-F574-3ED7D57FB549}"/>
              </a:ext>
            </a:extLst>
          </p:cNvPr>
          <p:cNvSpPr>
            <a:spLocks noGrp="1"/>
          </p:cNvSpPr>
          <p:nvPr>
            <p:ph idx="1"/>
          </p:nvPr>
        </p:nvSpPr>
        <p:spPr/>
        <p:txBody>
          <a:bodyPr lIns="109728" tIns="109728" rIns="109728" bIns="91440" anchor="t"/>
          <a:lstStyle/>
          <a:p>
            <a:endParaRPr lang="ja-JP" altLang="en-US" sz="1400" dirty="0">
              <a:ea typeface="Meiryo"/>
            </a:endParaRPr>
          </a:p>
          <a:p>
            <a:pPr>
              <a:lnSpc>
                <a:spcPct val="113999"/>
              </a:lnSpc>
            </a:pPr>
            <a:r>
              <a:rPr lang="ja-JP" sz="1400">
                <a:ea typeface="+mn-lt"/>
                <a:cs typeface="+mn-lt"/>
              </a:rPr>
              <a:t>webサブネット等の指定にIPアドレスを使っているが、最適なのか</a:t>
            </a:r>
            <a:r>
              <a:rPr lang="ja-JP" altLang="en-US" sz="1400">
                <a:ea typeface="+mn-lt"/>
                <a:cs typeface="+mn-lt"/>
              </a:rPr>
              <a:t>？</a:t>
            </a:r>
            <a:endParaRPr lang="ja-JP" sz="1400">
              <a:ea typeface="+mn-lt"/>
              <a:cs typeface="+mn-lt"/>
            </a:endParaRPr>
          </a:p>
          <a:p>
            <a:pPr>
              <a:lnSpc>
                <a:spcPct val="113999"/>
              </a:lnSpc>
            </a:pPr>
            <a:r>
              <a:rPr lang="ja-JP" sz="1400">
                <a:ea typeface="+mn-lt"/>
                <a:cs typeface="+mn-lt"/>
              </a:rPr>
              <a:t>必要な通信以外はすべて拒否するようにする</a:t>
            </a:r>
            <a:r>
              <a:rPr lang="ja-JP" altLang="en-US" sz="1400">
                <a:ea typeface="+mn-lt"/>
                <a:cs typeface="+mn-lt"/>
              </a:rPr>
              <a:t>べき？</a:t>
            </a:r>
            <a:endParaRPr lang="en-US" altLang="ja-JP" sz="1400">
              <a:ea typeface="+mn-lt"/>
              <a:cs typeface="+mn-lt"/>
            </a:endParaRPr>
          </a:p>
          <a:p>
            <a:pPr>
              <a:lnSpc>
                <a:spcPct val="113999"/>
              </a:lnSpc>
            </a:pPr>
            <a:r>
              <a:rPr lang="ja-JP" altLang="en-US" sz="1400">
                <a:ea typeface="+mn-lt"/>
                <a:cs typeface="+mn-lt"/>
              </a:rPr>
              <a:t>なぜパブリック</a:t>
            </a:r>
            <a:r>
              <a:rPr lang="en-US" altLang="ja-JP" sz="1400" dirty="0">
                <a:ea typeface="+mn-lt"/>
                <a:cs typeface="+mn-lt"/>
              </a:rPr>
              <a:t>IP</a:t>
            </a:r>
            <a:r>
              <a:rPr lang="ja-JP" altLang="en-US" sz="1400">
                <a:ea typeface="+mn-lt"/>
                <a:cs typeface="+mn-lt"/>
              </a:rPr>
              <a:t>のない</a:t>
            </a:r>
            <a:r>
              <a:rPr lang="en-US" altLang="ja-JP" sz="1400" dirty="0">
                <a:ea typeface="+mn-lt"/>
                <a:cs typeface="+mn-lt"/>
              </a:rPr>
              <a:t>AP</a:t>
            </a:r>
            <a:r>
              <a:rPr lang="ja-JP" altLang="en-US" sz="1400">
                <a:ea typeface="+mn-lt"/>
                <a:cs typeface="+mn-lt"/>
              </a:rPr>
              <a:t>・</a:t>
            </a:r>
            <a:r>
              <a:rPr lang="en-US" altLang="ja-JP" sz="1400" dirty="0">
                <a:ea typeface="+mn-lt"/>
                <a:cs typeface="+mn-lt"/>
              </a:rPr>
              <a:t>DB</a:t>
            </a:r>
            <a:r>
              <a:rPr lang="ja-JP" altLang="en-US" sz="1400">
                <a:ea typeface="+mn-lt"/>
                <a:cs typeface="+mn-lt"/>
              </a:rPr>
              <a:t>サーバでも</a:t>
            </a:r>
            <a:r>
              <a:rPr lang="en-US" altLang="ja-JP" sz="1400" dirty="0">
                <a:ea typeface="+mn-lt"/>
                <a:cs typeface="+mn-lt"/>
              </a:rPr>
              <a:t>apt</a:t>
            </a:r>
            <a:r>
              <a:rPr lang="ja-JP" altLang="en-US" sz="1400" dirty="0">
                <a:ea typeface="+mn-lt"/>
                <a:cs typeface="+mn-lt"/>
              </a:rPr>
              <a:t> </a:t>
            </a:r>
            <a:r>
              <a:rPr lang="en-US" altLang="ja-JP" sz="1400" dirty="0">
                <a:ea typeface="+mn-lt"/>
                <a:cs typeface="+mn-lt"/>
              </a:rPr>
              <a:t>update</a:t>
            </a:r>
            <a:r>
              <a:rPr lang="ja-JP" altLang="en-US" sz="1400">
                <a:ea typeface="+mn-lt"/>
                <a:cs typeface="+mn-lt"/>
              </a:rPr>
              <a:t>などインターネット接続前提となるコマンドが打てるのか？</a:t>
            </a:r>
            <a:endParaRPr lang="ja-JP" altLang="en-US" sz="1400" dirty="0">
              <a:ea typeface="+mn-lt"/>
              <a:cs typeface="+mn-lt"/>
            </a:endParaRPr>
          </a:p>
          <a:p>
            <a:pPr>
              <a:lnSpc>
                <a:spcPct val="113999"/>
              </a:lnSpc>
            </a:pPr>
            <a:r>
              <a:rPr lang="ja-JP" sz="1400">
                <a:ea typeface="+mn-lt"/>
                <a:cs typeface="+mn-lt"/>
              </a:rPr>
              <a:t>Apacheにも標準の冗長化機能あると思うが、それは完全にOffでいいのか。今は単純にLBをかませただけなので、冗長化されているということをWebサーバやAPサーバに認識させる必要はないのか。</a:t>
            </a:r>
            <a:endParaRPr lang="ja-JP" altLang="en-US" sz="1400" dirty="0">
              <a:ea typeface="Meiryo"/>
            </a:endParaRPr>
          </a:p>
          <a:p>
            <a:pPr>
              <a:lnSpc>
                <a:spcPct val="113999"/>
              </a:lnSpc>
            </a:pPr>
            <a:r>
              <a:rPr lang="ja-JP" sz="1400">
                <a:ea typeface="+mn-lt"/>
                <a:cs typeface="+mn-lt"/>
              </a:rPr>
              <a:t>LBのセグメントはどこに含めるべき？</a:t>
            </a:r>
            <a:endParaRPr lang="ja-JP" altLang="en-US" sz="1400" dirty="0">
              <a:ea typeface="Meiryo"/>
            </a:endParaRPr>
          </a:p>
        </p:txBody>
      </p:sp>
    </p:spTree>
    <p:extLst>
      <p:ext uri="{BB962C8B-B14F-4D97-AF65-F5344CB8AC3E}">
        <p14:creationId xmlns:p14="http://schemas.microsoft.com/office/powerpoint/2010/main" val="2698318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 name="Picture 3">
            <a:extLst>
              <a:ext uri="{FF2B5EF4-FFF2-40B4-BE49-F238E27FC236}">
                <a16:creationId xmlns:a16="http://schemas.microsoft.com/office/drawing/2014/main" id="{F897DF49-1FCF-0D03-39CF-FBEB80AC81B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l="5" r="6254" b="6254"/>
          <a:stretch/>
        </p:blipFill>
        <p:spPr>
          <a:xfrm>
            <a:off x="20" y="10"/>
            <a:ext cx="12188932" cy="6856614"/>
          </a:xfrm>
          <a:prstGeom prst="rect">
            <a:avLst/>
          </a:prstGeom>
        </p:spPr>
      </p:pic>
      <p:sp>
        <p:nvSpPr>
          <p:cNvPr id="13" name="Rectangle 12">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00"/>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p:cNvSpPr>
            <a:spLocks noGrp="1"/>
          </p:cNvSpPr>
          <p:nvPr>
            <p:ph type="ctrTitle"/>
          </p:nvPr>
        </p:nvSpPr>
        <p:spPr>
          <a:xfrm>
            <a:off x="996275" y="3688205"/>
            <a:ext cx="10190071" cy="1299290"/>
          </a:xfrm>
        </p:spPr>
        <p:txBody>
          <a:bodyPr anchor="b">
            <a:normAutofit/>
          </a:bodyPr>
          <a:lstStyle/>
          <a:p>
            <a:r>
              <a:rPr lang="ja-JP" altLang="en-US" sz="5400">
                <a:solidFill>
                  <a:srgbClr val="FFFFFF"/>
                </a:solidFill>
                <a:ea typeface="ＭＳ Ｐゴシック"/>
                <a:cs typeface="Calibri Light"/>
              </a:rPr>
              <a:t>Deep dive 1on1</a:t>
            </a:r>
            <a:endParaRPr kumimoji="1" lang="ja-JP" altLang="en-US" sz="5400">
              <a:solidFill>
                <a:srgbClr val="FFFFFF"/>
              </a:solidFill>
            </a:endParaRPr>
          </a:p>
        </p:txBody>
      </p:sp>
      <p:sp>
        <p:nvSpPr>
          <p:cNvPr id="3" name="サブタイトル 2"/>
          <p:cNvSpPr>
            <a:spLocks noGrp="1"/>
          </p:cNvSpPr>
          <p:nvPr>
            <p:ph type="subTitle" idx="1"/>
          </p:nvPr>
        </p:nvSpPr>
        <p:spPr>
          <a:xfrm>
            <a:off x="1218708" y="5181306"/>
            <a:ext cx="9781327" cy="947784"/>
          </a:xfrm>
        </p:spPr>
        <p:txBody>
          <a:bodyPr vert="horz" lIns="91440" tIns="45720" rIns="91440" bIns="45720" rtlCol="0" anchor="t">
            <a:normAutofit/>
          </a:bodyPr>
          <a:lstStyle/>
          <a:p>
            <a:r>
              <a:rPr lang="ja-JP" altLang="en-US" sz="2200">
                <a:solidFill>
                  <a:srgbClr val="FFFFFF"/>
                </a:solidFill>
                <a:ea typeface="ＭＳ Ｐゴシック"/>
                <a:cs typeface="Calibri"/>
              </a:rPr>
              <a:t>Web3層システムのリフト&amp;シフト検証</a:t>
            </a:r>
          </a:p>
        </p:txBody>
      </p:sp>
      <p:grpSp>
        <p:nvGrpSpPr>
          <p:cNvPr id="15" name="Top Left">
            <a:extLst>
              <a:ext uri="{FF2B5EF4-FFF2-40B4-BE49-F238E27FC236}">
                <a16:creationId xmlns:a16="http://schemas.microsoft.com/office/drawing/2014/main" id="{18579DB9-24B0-487B-81E3-8D02AD5F8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6" name="Freeform: Shape 15">
              <a:extLst>
                <a:ext uri="{FF2B5EF4-FFF2-40B4-BE49-F238E27FC236}">
                  <a16:creationId xmlns:a16="http://schemas.microsoft.com/office/drawing/2014/main" id="{7180CB2C-161F-4538-9214-24AF97B01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50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EE25AFBE-8731-4348-B66F-FD7E38F7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50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5F6C27D8-4E47-470F-B6B5-407CE7D1D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50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66348964-B561-445E-A6A4-730FBA4285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50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C5D1A3FD-B031-4670-8F09-29E8E38D45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50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80BD3287-1860-4987-8CA5-8728EDBB6B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50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E1FEEEA6-82B5-4005-A3D5-FC2A152FD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50000"/>
                </a:schemeClr>
              </a:solidFill>
              <a:prstDash val="lgDash"/>
              <a:round/>
            </a:ln>
          </p:spPr>
          <p:txBody>
            <a:bodyPr rtlCol="0" anchor="ctr"/>
            <a:lstStyle/>
            <a:p>
              <a:endParaRPr lang="en-US" dirty="0"/>
            </a:p>
          </p:txBody>
        </p:sp>
      </p:grpSp>
      <p:grpSp>
        <p:nvGrpSpPr>
          <p:cNvPr id="24" name="Bottom Right">
            <a:extLst>
              <a:ext uri="{FF2B5EF4-FFF2-40B4-BE49-F238E27FC236}">
                <a16:creationId xmlns:a16="http://schemas.microsoft.com/office/drawing/2014/main" id="{8F281804-17FE-49B9-9065-1A44CD473CA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25" name="Graphic 157">
              <a:extLst>
                <a:ext uri="{FF2B5EF4-FFF2-40B4-BE49-F238E27FC236}">
                  <a16:creationId xmlns:a16="http://schemas.microsoft.com/office/drawing/2014/main" id="{737BB70B-7AAF-4229-8400-5AFF12A2367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27" name="Freeform: Shape 26">
                <a:extLst>
                  <a:ext uri="{FF2B5EF4-FFF2-40B4-BE49-F238E27FC236}">
                    <a16:creationId xmlns:a16="http://schemas.microsoft.com/office/drawing/2014/main" id="{9B992201-AA48-4BE7-ADC2-908B16934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840E3649-4ED2-4501-AF92-DEC3DFF5C8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68B38FD5-4195-4693-8AB7-D01C58D21E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F0635352-3FD2-43A8-832C-705F1CB91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FBEAF61E-74F7-41BA-9576-39B1961501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AB31D9B5-1401-4F40-BEE6-D492919954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8EDD38F5-BC63-401D-8C72-8D41A360A9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26" name="Freeform: Shape 25">
              <a:extLst>
                <a:ext uri="{FF2B5EF4-FFF2-40B4-BE49-F238E27FC236}">
                  <a16:creationId xmlns:a16="http://schemas.microsoft.com/office/drawing/2014/main" id="{05CE5B18-7300-438F-80EB-4F4E431C80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1283802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A43C794-1E3F-F99D-63D4-40809223F102}"/>
              </a:ext>
            </a:extLst>
          </p:cNvPr>
          <p:cNvSpPr>
            <a:spLocks noGrp="1"/>
          </p:cNvSpPr>
          <p:nvPr>
            <p:ph type="title"/>
          </p:nvPr>
        </p:nvSpPr>
        <p:spPr/>
        <p:txBody>
          <a:bodyPr/>
          <a:lstStyle/>
          <a:p>
            <a:r>
              <a:rPr lang="ja-JP" altLang="en-US">
                <a:ea typeface="Meiryo"/>
              </a:rPr>
              <a:t>アウトライン</a:t>
            </a:r>
            <a:endParaRPr kumimoji="1" lang="ja-JP" altLang="en-US"/>
          </a:p>
        </p:txBody>
      </p:sp>
      <p:sp>
        <p:nvSpPr>
          <p:cNvPr id="3" name="コンテンツ プレースホルダー 2">
            <a:extLst>
              <a:ext uri="{FF2B5EF4-FFF2-40B4-BE49-F238E27FC236}">
                <a16:creationId xmlns:a16="http://schemas.microsoft.com/office/drawing/2014/main" id="{4BC3BD68-7F69-1D65-E10C-D386A04F7AE8}"/>
              </a:ext>
            </a:extLst>
          </p:cNvPr>
          <p:cNvSpPr>
            <a:spLocks noGrp="1"/>
          </p:cNvSpPr>
          <p:nvPr>
            <p:ph idx="1"/>
          </p:nvPr>
        </p:nvSpPr>
        <p:spPr/>
        <p:txBody>
          <a:bodyPr lIns="109728" tIns="109728" rIns="109728" bIns="91440" anchor="t"/>
          <a:lstStyle/>
          <a:p>
            <a:r>
              <a:rPr lang="ja-JP" altLang="en-US" sz="1600">
                <a:ea typeface="Meiryo"/>
              </a:rPr>
              <a:t>自己紹介</a:t>
            </a:r>
            <a:endParaRPr lang="ja-JP" altLang="en-US" sz="1600" dirty="0">
              <a:ea typeface="Meiryo"/>
            </a:endParaRPr>
          </a:p>
          <a:p>
            <a:pPr>
              <a:lnSpc>
                <a:spcPct val="113999"/>
              </a:lnSpc>
            </a:pPr>
            <a:r>
              <a:rPr lang="ja-JP" altLang="en-US" sz="1600">
                <a:ea typeface="Meiryo"/>
              </a:rPr>
              <a:t>今期の目標</a:t>
            </a:r>
            <a:endParaRPr lang="ja-JP" altLang="en-US" sz="1600" dirty="0">
              <a:ea typeface="Meiryo"/>
            </a:endParaRPr>
          </a:p>
          <a:p>
            <a:pPr>
              <a:lnSpc>
                <a:spcPct val="113999"/>
              </a:lnSpc>
            </a:pPr>
            <a:r>
              <a:rPr lang="ja-JP" altLang="en-US" sz="1600">
                <a:ea typeface="Meiryo"/>
              </a:rPr>
              <a:t>1.リフト&amp;シフト時のノウハウ</a:t>
            </a:r>
            <a:endParaRPr lang="ja-JP" altLang="en-US" sz="1600" dirty="0">
              <a:ea typeface="Meiryo"/>
            </a:endParaRPr>
          </a:p>
          <a:p>
            <a:pPr>
              <a:lnSpc>
                <a:spcPct val="113999"/>
              </a:lnSpc>
            </a:pPr>
            <a:r>
              <a:rPr lang="ja-JP" altLang="en-US" sz="1600">
                <a:ea typeface="Meiryo"/>
              </a:rPr>
              <a:t>2.PaaSとIaaSの比較</a:t>
            </a:r>
            <a:endParaRPr lang="ja-JP" altLang="en-US" sz="1600" dirty="0">
              <a:ea typeface="Meiryo"/>
            </a:endParaRPr>
          </a:p>
          <a:p>
            <a:pPr>
              <a:lnSpc>
                <a:spcPct val="113999"/>
              </a:lnSpc>
            </a:pPr>
            <a:r>
              <a:rPr lang="ja-JP" altLang="en-US" sz="1600">
                <a:ea typeface="Meiryo"/>
              </a:rPr>
              <a:t>3.可用性監視方法の比較</a:t>
            </a:r>
            <a:endParaRPr lang="ja-JP" altLang="en-US" sz="1600" dirty="0">
              <a:ea typeface="Meiryo"/>
            </a:endParaRPr>
          </a:p>
          <a:p>
            <a:pPr>
              <a:lnSpc>
                <a:spcPct val="113999"/>
              </a:lnSpc>
            </a:pPr>
            <a:r>
              <a:rPr lang="ja-JP" altLang="en-US" sz="1600">
                <a:ea typeface="Meiryo"/>
              </a:rPr>
              <a:t>4.Azure Chaos Studio</a:t>
            </a:r>
            <a:endParaRPr lang="ja-JP" altLang="en-US" sz="1600" dirty="0">
              <a:ea typeface="Meiryo"/>
            </a:endParaRPr>
          </a:p>
          <a:p>
            <a:pPr>
              <a:lnSpc>
                <a:spcPct val="113999"/>
              </a:lnSpc>
            </a:pPr>
            <a:r>
              <a:rPr lang="ja-JP" altLang="en-US" sz="1600">
                <a:ea typeface="Meiryo"/>
              </a:rPr>
              <a:t>結論</a:t>
            </a:r>
          </a:p>
          <a:p>
            <a:pPr>
              <a:lnSpc>
                <a:spcPct val="113999"/>
              </a:lnSpc>
            </a:pPr>
            <a:r>
              <a:rPr lang="ja-JP" altLang="en-US" sz="1600">
                <a:ea typeface="Meiryo"/>
              </a:rPr>
              <a:t>その他の活動</a:t>
            </a:r>
          </a:p>
          <a:p>
            <a:pPr>
              <a:lnSpc>
                <a:spcPct val="113999"/>
              </a:lnSpc>
            </a:pPr>
            <a:r>
              <a:rPr lang="ja-JP" altLang="en-US" sz="1600">
                <a:ea typeface="Meiryo"/>
              </a:rPr>
              <a:t>Appendix</a:t>
            </a:r>
            <a:endParaRPr lang="ja-JP" altLang="en-US" sz="1600" dirty="0">
              <a:ea typeface="Meiryo"/>
            </a:endParaRPr>
          </a:p>
        </p:txBody>
      </p:sp>
    </p:spTree>
    <p:extLst>
      <p:ext uri="{BB962C8B-B14F-4D97-AF65-F5344CB8AC3E}">
        <p14:creationId xmlns:p14="http://schemas.microsoft.com/office/powerpoint/2010/main" val="74283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CF8BBE-FDC6-4104-7A38-AA25BC756993}"/>
              </a:ext>
            </a:extLst>
          </p:cNvPr>
          <p:cNvSpPr>
            <a:spLocks noGrp="1"/>
          </p:cNvSpPr>
          <p:nvPr>
            <p:ph type="title"/>
          </p:nvPr>
        </p:nvSpPr>
        <p:spPr/>
        <p:txBody>
          <a:bodyPr/>
          <a:lstStyle/>
          <a:p>
            <a:r>
              <a:rPr lang="ja-JP" altLang="en-US">
                <a:ea typeface="Meiryo"/>
              </a:rPr>
              <a:t>自己紹介</a:t>
            </a:r>
            <a:endParaRPr kumimoji="1" lang="ja-JP" altLang="en-US"/>
          </a:p>
        </p:txBody>
      </p:sp>
      <p:sp>
        <p:nvSpPr>
          <p:cNvPr id="3" name="コンテンツ プレースホルダー 2">
            <a:extLst>
              <a:ext uri="{FF2B5EF4-FFF2-40B4-BE49-F238E27FC236}">
                <a16:creationId xmlns:a16="http://schemas.microsoft.com/office/drawing/2014/main" id="{229CA25A-4973-BEDB-810B-18E09DC2002D}"/>
              </a:ext>
            </a:extLst>
          </p:cNvPr>
          <p:cNvSpPr>
            <a:spLocks noGrp="1"/>
          </p:cNvSpPr>
          <p:nvPr>
            <p:ph idx="1"/>
          </p:nvPr>
        </p:nvSpPr>
        <p:spPr/>
        <p:txBody>
          <a:bodyPr/>
          <a:lstStyle/>
          <a:p>
            <a:endParaRPr kumimoji="1" lang="ja-JP" altLang="en-US"/>
          </a:p>
        </p:txBody>
      </p:sp>
      <p:sp>
        <p:nvSpPr>
          <p:cNvPr id="4" name="正方形/長方形 3">
            <a:extLst>
              <a:ext uri="{FF2B5EF4-FFF2-40B4-BE49-F238E27FC236}">
                <a16:creationId xmlns:a16="http://schemas.microsoft.com/office/drawing/2014/main" id="{820DCD2F-529E-D33C-DC6A-329671C68041}"/>
              </a:ext>
            </a:extLst>
          </p:cNvPr>
          <p:cNvSpPr/>
          <p:nvPr/>
        </p:nvSpPr>
        <p:spPr>
          <a:xfrm>
            <a:off x="473926" y="1486829"/>
            <a:ext cx="10918902" cy="4906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ja-JP" altLang="en-US">
                <a:ea typeface="Meiryo"/>
              </a:rPr>
              <a:t>自己紹介テンプレを使用</a:t>
            </a:r>
            <a:endParaRPr lang="ja-JP" altLang="en-US"/>
          </a:p>
        </p:txBody>
      </p:sp>
      <p:sp>
        <p:nvSpPr>
          <p:cNvPr id="5" name="正方形/長方形 4">
            <a:extLst>
              <a:ext uri="{FF2B5EF4-FFF2-40B4-BE49-F238E27FC236}">
                <a16:creationId xmlns:a16="http://schemas.microsoft.com/office/drawing/2014/main" id="{A922258A-B6C2-D846-FE04-8296DF6A64DD}"/>
              </a:ext>
            </a:extLst>
          </p:cNvPr>
          <p:cNvSpPr/>
          <p:nvPr/>
        </p:nvSpPr>
        <p:spPr>
          <a:xfrm>
            <a:off x="8056754" y="204439"/>
            <a:ext cx="3568391" cy="11987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ja-JP" altLang="en-US">
                <a:ea typeface="Meiryo"/>
              </a:rPr>
              <a:t>タピオカの写真を貼る</a:t>
            </a:r>
            <a:endParaRPr lang="ja-JP" altLang="en-US" dirty="0">
              <a:ea typeface="Meiryo"/>
            </a:endParaRPr>
          </a:p>
        </p:txBody>
      </p:sp>
    </p:spTree>
    <p:extLst>
      <p:ext uri="{BB962C8B-B14F-4D97-AF65-F5344CB8AC3E}">
        <p14:creationId xmlns:p14="http://schemas.microsoft.com/office/powerpoint/2010/main" val="350543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CF8BBE-FDC6-4104-7A38-AA25BC756993}"/>
              </a:ext>
            </a:extLst>
          </p:cNvPr>
          <p:cNvSpPr>
            <a:spLocks noGrp="1"/>
          </p:cNvSpPr>
          <p:nvPr>
            <p:ph type="title"/>
          </p:nvPr>
        </p:nvSpPr>
        <p:spPr/>
        <p:txBody>
          <a:bodyPr/>
          <a:lstStyle/>
          <a:p>
            <a:r>
              <a:rPr lang="ja-JP" altLang="en-US">
                <a:ea typeface="Meiryo"/>
              </a:rPr>
              <a:t>入塾前のステータス</a:t>
            </a:r>
            <a:endParaRPr kumimoji="1" lang="ja-JP" altLang="en-US"/>
          </a:p>
        </p:txBody>
      </p:sp>
      <p:sp>
        <p:nvSpPr>
          <p:cNvPr id="3" name="コンテンツ プレースホルダー 2">
            <a:extLst>
              <a:ext uri="{FF2B5EF4-FFF2-40B4-BE49-F238E27FC236}">
                <a16:creationId xmlns:a16="http://schemas.microsoft.com/office/drawing/2014/main" id="{229CA25A-4973-BEDB-810B-18E09DC2002D}"/>
              </a:ext>
            </a:extLst>
          </p:cNvPr>
          <p:cNvSpPr>
            <a:spLocks noGrp="1"/>
          </p:cNvSpPr>
          <p:nvPr>
            <p:ph idx="1"/>
          </p:nvPr>
        </p:nvSpPr>
        <p:spPr/>
        <p:txBody>
          <a:bodyPr lIns="109728" tIns="109728" rIns="109728" bIns="91440" anchor="t"/>
          <a:lstStyle/>
          <a:p>
            <a:r>
              <a:rPr lang="ja-JP" altLang="en-US" sz="2000">
                <a:ea typeface="Meiryo"/>
              </a:rPr>
              <a:t>Azure未経験（趣味でHerokuを少し）</a:t>
            </a:r>
          </a:p>
          <a:p>
            <a:pPr>
              <a:lnSpc>
                <a:spcPct val="113999"/>
              </a:lnSpc>
            </a:pPr>
            <a:r>
              <a:rPr lang="ja-JP" altLang="en-US" sz="2000">
                <a:ea typeface="Meiryo"/>
              </a:rPr>
              <a:t>自担当プロジェクトにAzure有識者少</a:t>
            </a:r>
          </a:p>
          <a:p>
            <a:pPr>
              <a:lnSpc>
                <a:spcPct val="113999"/>
              </a:lnSpc>
            </a:pPr>
            <a:r>
              <a:rPr lang="ja-JP" altLang="en-US" sz="2000">
                <a:ea typeface="Meiryo"/>
              </a:rPr>
              <a:t>某移行系プロジェクト（Azure）が難航</a:t>
            </a:r>
          </a:p>
          <a:p>
            <a:pPr>
              <a:lnSpc>
                <a:spcPct val="113999"/>
              </a:lnSpc>
            </a:pPr>
            <a:r>
              <a:rPr lang="ja-JP" altLang="en-US" sz="2000">
                <a:ea typeface="Meiryo"/>
              </a:rPr>
              <a:t>同様に自担当にてAzureの移行系プロジェクト開始</a:t>
            </a:r>
          </a:p>
          <a:p>
            <a:pPr>
              <a:lnSpc>
                <a:spcPct val="113999"/>
              </a:lnSpc>
            </a:pPr>
            <a:r>
              <a:rPr lang="ja-JP" altLang="en-US" sz="2000">
                <a:highlight>
                  <a:srgbClr val="FFFF00"/>
                </a:highlight>
                <a:ea typeface="Meiryo"/>
              </a:rPr>
              <a:t>Azureにおける移行時のノウハウ</a:t>
            </a:r>
            <a:r>
              <a:rPr lang="ja-JP" altLang="en-US" sz="2000">
                <a:ea typeface="Meiryo"/>
              </a:rPr>
              <a:t>を整理したい！</a:t>
            </a:r>
            <a:endParaRPr lang="ja-JP"/>
          </a:p>
          <a:p>
            <a:pPr marL="0" indent="0">
              <a:lnSpc>
                <a:spcPct val="113999"/>
              </a:lnSpc>
              <a:buNone/>
            </a:pPr>
            <a:r>
              <a:rPr lang="ja-JP" altLang="en-US" sz="2000">
                <a:ea typeface="Meiryo"/>
              </a:rPr>
              <a:t>→実際にAzureを触りながら、ともに高めあえる環境である技統本塾に入塾を決意。</a:t>
            </a:r>
          </a:p>
        </p:txBody>
      </p:sp>
    </p:spTree>
    <p:extLst>
      <p:ext uri="{BB962C8B-B14F-4D97-AF65-F5344CB8AC3E}">
        <p14:creationId xmlns:p14="http://schemas.microsoft.com/office/powerpoint/2010/main" val="2331439139"/>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ECF8BBE-FDC6-4104-7A38-AA25BC756993}"/>
              </a:ext>
            </a:extLst>
          </p:cNvPr>
          <p:cNvSpPr>
            <a:spLocks noGrp="1"/>
          </p:cNvSpPr>
          <p:nvPr>
            <p:ph type="title"/>
          </p:nvPr>
        </p:nvSpPr>
        <p:spPr/>
        <p:txBody>
          <a:bodyPr/>
          <a:lstStyle/>
          <a:p>
            <a:r>
              <a:rPr lang="ja-JP" altLang="en-US">
                <a:ea typeface="Meiryo"/>
              </a:rPr>
              <a:t>今期の目標</a:t>
            </a:r>
            <a:endParaRPr lang="ja-JP" altLang="en-US" dirty="0">
              <a:ea typeface="Meiryo"/>
            </a:endParaRPr>
          </a:p>
        </p:txBody>
      </p:sp>
      <p:sp>
        <p:nvSpPr>
          <p:cNvPr id="3" name="コンテンツ プレースホルダー 2">
            <a:extLst>
              <a:ext uri="{FF2B5EF4-FFF2-40B4-BE49-F238E27FC236}">
                <a16:creationId xmlns:a16="http://schemas.microsoft.com/office/drawing/2014/main" id="{229CA25A-4973-BEDB-810B-18E09DC2002D}"/>
              </a:ext>
            </a:extLst>
          </p:cNvPr>
          <p:cNvSpPr>
            <a:spLocks noGrp="1"/>
          </p:cNvSpPr>
          <p:nvPr>
            <p:ph idx="1"/>
          </p:nvPr>
        </p:nvSpPr>
        <p:spPr>
          <a:xfrm>
            <a:off x="838200" y="1825625"/>
            <a:ext cx="11054575" cy="4351338"/>
          </a:xfrm>
        </p:spPr>
        <p:txBody>
          <a:bodyPr lIns="109728" tIns="109728" rIns="109728" bIns="91440" anchor="t"/>
          <a:lstStyle/>
          <a:p>
            <a:r>
              <a:rPr lang="ja-JP" altLang="en-US" sz="1600">
                <a:ea typeface="Meiryo"/>
              </a:rPr>
              <a:t>クラウドは非機能面において考慮すべきことが多いと聞いた。実際に某プロジェクトでは性能が全く出ていないとのこと。</a:t>
            </a:r>
            <a:endParaRPr lang="ja-JP" sz="1600">
              <a:ea typeface="Meiryo"/>
            </a:endParaRPr>
          </a:p>
          <a:p>
            <a:pPr>
              <a:lnSpc>
                <a:spcPct val="113999"/>
              </a:lnSpc>
            </a:pPr>
            <a:r>
              <a:rPr lang="ja-JP" altLang="en-US" sz="1600">
                <a:ea typeface="Meiryo"/>
              </a:rPr>
              <a:t>クラウドにおいては大前提として可用性や性能は保証されているというわけではない。もし契約上の数字をクリアできなかった場合は返金されるというだけ。</a:t>
            </a:r>
          </a:p>
          <a:p>
            <a:pPr>
              <a:lnSpc>
                <a:spcPct val="113999"/>
              </a:lnSpc>
            </a:pPr>
            <a:r>
              <a:rPr lang="ja-JP" altLang="en-US" sz="1600">
                <a:ea typeface="Meiryo"/>
              </a:rPr>
              <a:t>では実際に設計時に気をつけるべきことは何なのか？</a:t>
            </a:r>
            <a:endParaRPr lang="ja-JP" sz="1600">
              <a:ea typeface="Meiryo"/>
            </a:endParaRPr>
          </a:p>
          <a:p>
            <a:pPr marL="0" indent="0">
              <a:lnSpc>
                <a:spcPct val="113999"/>
              </a:lnSpc>
              <a:buNone/>
            </a:pPr>
            <a:r>
              <a:rPr lang="ja-JP" altLang="en-US" sz="1600">
                <a:ea typeface="Meiryo"/>
              </a:rPr>
              <a:t>→</a:t>
            </a:r>
            <a:r>
              <a:rPr lang="ja-JP" altLang="en-US" sz="1600">
                <a:highlight>
                  <a:srgbClr val="FFFF00"/>
                </a:highlight>
                <a:ea typeface="Meiryo"/>
              </a:rPr>
              <a:t>以下を今期の目標とする。</a:t>
            </a:r>
          </a:p>
          <a:p>
            <a:pPr marL="457200" indent="-457200">
              <a:lnSpc>
                <a:spcPct val="113999"/>
              </a:lnSpc>
              <a:buAutoNum type="arabicPeriod"/>
            </a:pPr>
            <a:r>
              <a:rPr lang="ja-JP" altLang="en-US" sz="1600">
                <a:ea typeface="Meiryo"/>
              </a:rPr>
              <a:t>リフト&amp;シフト時のノウハウを整理する</a:t>
            </a:r>
          </a:p>
          <a:p>
            <a:pPr marL="457200" indent="-457200">
              <a:lnSpc>
                <a:spcPct val="113999"/>
              </a:lnSpc>
              <a:buAutoNum type="arabicPeriod"/>
            </a:pPr>
            <a:r>
              <a:rPr lang="ja-JP" altLang="en-US" sz="1600">
                <a:ea typeface="Meiryo"/>
              </a:rPr>
              <a:t>IaaSとPaaSどちらが良いのか？コストや性能の観点から比較する</a:t>
            </a:r>
          </a:p>
          <a:p>
            <a:pPr marL="457200" indent="-457200">
              <a:lnSpc>
                <a:spcPct val="113999"/>
              </a:lnSpc>
              <a:buAutoNum type="arabicPeriod"/>
            </a:pPr>
            <a:r>
              <a:rPr lang="ja-JP" altLang="en-US" sz="1600">
                <a:ea typeface="Meiryo"/>
              </a:rPr>
              <a:t>可用性の担保の仕方とは。保証できないなら監視してすぐ対応するしかない。</a:t>
            </a:r>
            <a:r>
              <a:rPr lang="ja-JP" altLang="en-US" sz="1600">
                <a:highlight>
                  <a:srgbClr val="FFFF00"/>
                </a:highlight>
                <a:ea typeface="Meiryo"/>
              </a:rPr>
              <a:t>可用性監視方法を比較する。</a:t>
            </a:r>
          </a:p>
          <a:p>
            <a:pPr marL="457200" indent="-457200">
              <a:lnSpc>
                <a:spcPct val="113999"/>
              </a:lnSpc>
              <a:buAutoNum type="arabicPeriod"/>
            </a:pPr>
            <a:r>
              <a:rPr lang="ja-JP" altLang="en-US" sz="1600">
                <a:ea typeface="Meiryo"/>
              </a:rPr>
              <a:t>試験時の負荷試験としてのAzure Chaos Studioについて</a:t>
            </a:r>
            <a:endParaRPr lang="ja-JP" altLang="en-US" sz="1600" dirty="0">
              <a:ea typeface="Meiryo"/>
            </a:endParaRPr>
          </a:p>
        </p:txBody>
      </p:sp>
    </p:spTree>
    <p:extLst>
      <p:ext uri="{BB962C8B-B14F-4D97-AF65-F5344CB8AC3E}">
        <p14:creationId xmlns:p14="http://schemas.microsoft.com/office/powerpoint/2010/main" val="407189974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719D932-575C-2467-B7DF-685C060C5FD8}"/>
              </a:ext>
            </a:extLst>
          </p:cNvPr>
          <p:cNvSpPr>
            <a:spLocks noGrp="1"/>
          </p:cNvSpPr>
          <p:nvPr>
            <p:ph type="title"/>
          </p:nvPr>
        </p:nvSpPr>
        <p:spPr>
          <a:xfrm>
            <a:off x="838200" y="2595369"/>
            <a:ext cx="10515600" cy="1325563"/>
          </a:xfrm>
        </p:spPr>
        <p:txBody>
          <a:bodyPr/>
          <a:lstStyle/>
          <a:p>
            <a:r>
              <a:rPr lang="ja-JP">
                <a:ea typeface="Meiryo"/>
              </a:rPr>
              <a:t>1.リフト&amp;シフト時のノウハウ</a:t>
            </a:r>
            <a:endParaRPr lang="ja-JP"/>
          </a:p>
        </p:txBody>
      </p:sp>
    </p:spTree>
    <p:extLst>
      <p:ext uri="{BB962C8B-B14F-4D97-AF65-F5344CB8AC3E}">
        <p14:creationId xmlns:p14="http://schemas.microsoft.com/office/powerpoint/2010/main" val="1592595545"/>
      </p:ext>
    </p:extLst>
  </p:cSld>
  <p:clrMapOvr>
    <a:masterClrMapping/>
  </p:clrMapOvr>
</p:sld>
</file>

<file path=ppt/theme/theme1.xml><?xml version="1.0" encoding="utf-8"?>
<a:theme xmlns:a="http://schemas.openxmlformats.org/drawingml/2006/main" name="ExploreVTI">
  <a:themeElements>
    <a:clrScheme name="AnalogousFromDarkSeedLeftStep">
      <a:dk1>
        <a:srgbClr val="000000"/>
      </a:dk1>
      <a:lt1>
        <a:srgbClr val="FFFFFF"/>
      </a:lt1>
      <a:dk2>
        <a:srgbClr val="2E1B30"/>
      </a:dk2>
      <a:lt2>
        <a:srgbClr val="F0F3F1"/>
      </a:lt2>
      <a:accent1>
        <a:srgbClr val="E729CF"/>
      </a:accent1>
      <a:accent2>
        <a:srgbClr val="9D17D5"/>
      </a:accent2>
      <a:accent3>
        <a:srgbClr val="6029E7"/>
      </a:accent3>
      <a:accent4>
        <a:srgbClr val="253BD7"/>
      </a:accent4>
      <a:accent5>
        <a:srgbClr val="2990E7"/>
      </a:accent5>
      <a:accent6>
        <a:srgbClr val="16BEC6"/>
      </a:accent6>
      <a:hlink>
        <a:srgbClr val="3F6FBF"/>
      </a:hlink>
      <a:folHlink>
        <a:srgbClr val="7F7F7F"/>
      </a:folHlink>
    </a:clrScheme>
    <a:fontScheme name="Custom 23">
      <a:majorFont>
        <a:latin typeface="Meiryo"/>
        <a:ea typeface=""/>
        <a:cs typeface=""/>
      </a:majorFont>
      <a:minorFont>
        <a:latin typeface="Meiry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ワイド画面</PresentationFormat>
  <Paragraphs>0</Paragraphs>
  <Slides>27</Slides>
  <Notes>0</Notes>
  <HiddenSlides>0</HiddenSlides>
  <MMClips>0</MMClips>
  <ScaleCrop>false</ScaleCrop>
  <HeadingPairs>
    <vt:vector size="4" baseType="variant">
      <vt:variant>
        <vt:lpstr>テーマ</vt:lpstr>
      </vt:variant>
      <vt:variant>
        <vt:i4>1</vt:i4>
      </vt:variant>
      <vt:variant>
        <vt:lpstr>スライド タイトル</vt:lpstr>
      </vt:variant>
      <vt:variant>
        <vt:i4>27</vt:i4>
      </vt:variant>
    </vt:vector>
  </HeadingPairs>
  <TitlesOfParts>
    <vt:vector size="28" baseType="lpstr">
      <vt:lpstr>ExploreVTI</vt:lpstr>
      <vt:lpstr>Tips</vt:lpstr>
      <vt:lpstr>リフト&amp;シフトのネタになりそうなこと（気づきなど）</vt:lpstr>
      <vt:lpstr>リフトシフト時に生じた疑問</vt:lpstr>
      <vt:lpstr>Deep dive 1on1</vt:lpstr>
      <vt:lpstr>アウトライン</vt:lpstr>
      <vt:lpstr>自己紹介</vt:lpstr>
      <vt:lpstr>入塾前のステータス</vt:lpstr>
      <vt:lpstr>今期の目標</vt:lpstr>
      <vt:lpstr>1.リフト&amp;シフト時のノウハウ</vt:lpstr>
      <vt:lpstr>構成図</vt:lpstr>
      <vt:lpstr>1:リフトにおけるノウハウ</vt:lpstr>
      <vt:lpstr>2:シフトにおけるノウハウ</vt:lpstr>
      <vt:lpstr>その他の活動</vt:lpstr>
      <vt:lpstr>2.PaaSとIaaSの比較</vt:lpstr>
      <vt:lpstr>構成図</vt:lpstr>
      <vt:lpstr>IaaSとPaaSの単性能比較</vt:lpstr>
      <vt:lpstr>IaaSとPaaSの比較表</vt:lpstr>
      <vt:lpstr>3.可用性監視方法の比較</vt:lpstr>
      <vt:lpstr>構成図（可用性監視込み）</vt:lpstr>
      <vt:lpstr>パブリックIPを付与していないVMに対する可用性監視</vt:lpstr>
      <vt:lpstr>詳細な手順</vt:lpstr>
      <vt:lpstr>4.Azure Chaos Studio</vt:lpstr>
      <vt:lpstr>Azure Chaos Studio</vt:lpstr>
      <vt:lpstr>結論</vt:lpstr>
      <vt:lpstr>NTTDATA</vt:lpstr>
      <vt:lpstr>Appendix1</vt:lpstr>
      <vt:lpstr>Appendix2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
  <cp:lastModifiedBy/>
  <cp:revision>438</cp:revision>
  <dcterms:created xsi:type="dcterms:W3CDTF">2023-02-07T09:02:12Z</dcterms:created>
  <dcterms:modified xsi:type="dcterms:W3CDTF">2023-02-13T11:43:48Z</dcterms:modified>
</cp:coreProperties>
</file>